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9" r:id="rId3"/>
    <p:sldId id="263" r:id="rId4"/>
    <p:sldId id="448" r:id="rId5"/>
    <p:sldId id="509" r:id="rId6"/>
    <p:sldId id="506" r:id="rId7"/>
    <p:sldId id="507" r:id="rId8"/>
    <p:sldId id="472" r:id="rId9"/>
    <p:sldId id="478" r:id="rId10"/>
    <p:sldId id="510" r:id="rId11"/>
    <p:sldId id="512" r:id="rId12"/>
    <p:sldId id="511" r:id="rId13"/>
    <p:sldId id="513" r:id="rId14"/>
    <p:sldId id="514" r:id="rId15"/>
    <p:sldId id="515" r:id="rId16"/>
    <p:sldId id="516" r:id="rId17"/>
    <p:sldId id="519" r:id="rId18"/>
    <p:sldId id="520" r:id="rId19"/>
    <p:sldId id="521" r:id="rId20"/>
    <p:sldId id="401" r:id="rId21"/>
    <p:sldId id="488" r:id="rId22"/>
    <p:sldId id="524" r:id="rId23"/>
    <p:sldId id="523" r:id="rId24"/>
    <p:sldId id="525" r:id="rId25"/>
    <p:sldId id="522" r:id="rId26"/>
    <p:sldId id="526" r:id="rId27"/>
    <p:sldId id="527" r:id="rId28"/>
    <p:sldId id="528" r:id="rId29"/>
    <p:sldId id="529" r:id="rId30"/>
    <p:sldId id="530" r:id="rId31"/>
    <p:sldId id="531" r:id="rId32"/>
    <p:sldId id="532" r:id="rId33"/>
    <p:sldId id="533" r:id="rId34"/>
    <p:sldId id="508" r:id="rId35"/>
    <p:sldId id="498" r:id="rId36"/>
    <p:sldId id="538" r:id="rId37"/>
    <p:sldId id="534" r:id="rId38"/>
    <p:sldId id="539" r:id="rId39"/>
    <p:sldId id="535" r:id="rId40"/>
    <p:sldId id="540" r:id="rId41"/>
    <p:sldId id="552" r:id="rId42"/>
    <p:sldId id="536" r:id="rId43"/>
    <p:sldId id="537" r:id="rId44"/>
    <p:sldId id="553" r:id="rId45"/>
    <p:sldId id="542" r:id="rId46"/>
    <p:sldId id="543" r:id="rId47"/>
    <p:sldId id="547" r:id="rId48"/>
    <p:sldId id="548" r:id="rId49"/>
    <p:sldId id="549" r:id="rId50"/>
    <p:sldId id="550" r:id="rId51"/>
    <p:sldId id="551" r:id="rId52"/>
    <p:sldId id="544" r:id="rId53"/>
    <p:sldId id="545" r:id="rId54"/>
    <p:sldId id="546" r:id="rId55"/>
    <p:sldId id="25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529"/>
    <a:srgbClr val="272727"/>
    <a:srgbClr val="342C2A"/>
    <a:srgbClr val="332C2A"/>
    <a:srgbClr val="49372B"/>
    <a:srgbClr val="382E2C"/>
    <a:srgbClr val="292828"/>
    <a:srgbClr val="120701"/>
    <a:srgbClr val="F7FBF9"/>
    <a:srgbClr val="B62E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3F25E-AEB8-45C7-B9CC-7158A331DEA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18C6F-3310-4DBB-96A5-51E928F686C1}" type="slidenum">
              <a:rPr lang="en-US" smtClean="0"/>
              <a:t>‹#›</a:t>
            </a:fld>
            <a:endParaRPr lang="en-US"/>
          </a:p>
        </p:txBody>
      </p:sp>
    </p:spTree>
    <p:extLst>
      <p:ext uri="{BB962C8B-B14F-4D97-AF65-F5344CB8AC3E}">
        <p14:creationId xmlns:p14="http://schemas.microsoft.com/office/powerpoint/2010/main" val="342637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3386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224938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46781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787385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59247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38724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12346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791450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32253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596575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04437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524866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3733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39839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93381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22222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17460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489902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6257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67780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40050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11/2/2023</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10260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11/2/2023</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1323117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11/2/2023</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331687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BB2C33-E227-EBE0-B24C-4CC6A38B7490}"/>
              </a:ext>
            </a:extLst>
          </p:cNvPr>
          <p:cNvGrpSpPr/>
          <p:nvPr/>
        </p:nvGrpSpPr>
        <p:grpSpPr>
          <a:xfrm>
            <a:off x="301077" y="4573374"/>
            <a:ext cx="11372492" cy="2133600"/>
            <a:chOff x="247288" y="4528551"/>
            <a:chExt cx="11372492" cy="2133600"/>
          </a:xfrm>
        </p:grpSpPr>
        <p:sp>
          <p:nvSpPr>
            <p:cNvPr id="7" name="Rectangle: Rounded Corners 6">
              <a:extLst>
                <a:ext uri="{FF2B5EF4-FFF2-40B4-BE49-F238E27FC236}">
                  <a16:creationId xmlns:a16="http://schemas.microsoft.com/office/drawing/2014/main" id="{B4F3A574-E4E3-AC65-97AE-AD628225D042}"/>
                </a:ext>
              </a:extLst>
            </p:cNvPr>
            <p:cNvSpPr/>
            <p:nvPr/>
          </p:nvSpPr>
          <p:spPr>
            <a:xfrm>
              <a:off x="552087" y="4528551"/>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Graphical user interface, text&#10;&#10;Description automatically generated with medium confidence">
              <a:extLst>
                <a:ext uri="{FF2B5EF4-FFF2-40B4-BE49-F238E27FC236}">
                  <a16:creationId xmlns:a16="http://schemas.microsoft.com/office/drawing/2014/main" id="{3531FB66-61BD-6148-751E-19AA40293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763" y="5494997"/>
              <a:ext cx="2084032" cy="715548"/>
            </a:xfrm>
            <a:prstGeom prst="rect">
              <a:avLst/>
            </a:prstGeom>
          </p:spPr>
        </p:pic>
        <p:pic>
          <p:nvPicPr>
            <p:cNvPr id="9" name="Picture 8">
              <a:extLst>
                <a:ext uri="{FF2B5EF4-FFF2-40B4-BE49-F238E27FC236}">
                  <a16:creationId xmlns:a16="http://schemas.microsoft.com/office/drawing/2014/main" id="{292FD24E-8667-F824-39A9-3F246A57BEAD}"/>
                </a:ext>
              </a:extLst>
            </p:cNvPr>
            <p:cNvPicPr>
              <a:picLocks noChangeAspect="1"/>
            </p:cNvPicPr>
            <p:nvPr/>
          </p:nvPicPr>
          <p:blipFill>
            <a:blip r:embed="rId3"/>
            <a:stretch>
              <a:fillRect/>
            </a:stretch>
          </p:blipFill>
          <p:spPr>
            <a:xfrm>
              <a:off x="9580513" y="5363627"/>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8A7861E1-CAF9-1E03-E5AA-F5627BE1DD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187" y="5700877"/>
              <a:ext cx="420827" cy="365694"/>
            </a:xfrm>
            <a:prstGeom prst="rect">
              <a:avLst/>
            </a:prstGeom>
          </p:spPr>
        </p:pic>
        <p:sp>
          <p:nvSpPr>
            <p:cNvPr id="11" name="Subtitle 2">
              <a:extLst>
                <a:ext uri="{FF2B5EF4-FFF2-40B4-BE49-F238E27FC236}">
                  <a16:creationId xmlns:a16="http://schemas.microsoft.com/office/drawing/2014/main" id="{E66E2FA0-F7E1-2270-2937-4DA909CB7AD5}"/>
                </a:ext>
              </a:extLst>
            </p:cNvPr>
            <p:cNvSpPr txBox="1">
              <a:spLocks/>
            </p:cNvSpPr>
            <p:nvPr/>
          </p:nvSpPr>
          <p:spPr>
            <a:xfrm>
              <a:off x="247288" y="4680951"/>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sp>
        <p:nvSpPr>
          <p:cNvPr id="12" name="Text Box 1">
            <a:extLst>
              <a:ext uri="{FF2B5EF4-FFF2-40B4-BE49-F238E27FC236}">
                <a16:creationId xmlns:a16="http://schemas.microsoft.com/office/drawing/2014/main" id="{9FF8A57A-136B-305E-D927-6C3603E07967}"/>
              </a:ext>
            </a:extLst>
          </p:cNvPr>
          <p:cNvSpPr txBox="1"/>
          <p:nvPr/>
        </p:nvSpPr>
        <p:spPr>
          <a:xfrm>
            <a:off x="43722" y="2726737"/>
            <a:ext cx="12192000" cy="91691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algn="ctr">
              <a:lnSpc>
                <a:spcPct val="107000"/>
              </a:lnSpc>
              <a:spcAft>
                <a:spcPts val="800"/>
              </a:spcAft>
            </a:pPr>
            <a:r>
              <a:rPr lang="en-US" sz="5400" b="1" dirty="0">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Working with Blocks of Data </a:t>
            </a:r>
          </a:p>
        </p:txBody>
      </p:sp>
      <p:pic>
        <p:nvPicPr>
          <p:cNvPr id="3" name="Picture 2">
            <a:extLst>
              <a:ext uri="{FF2B5EF4-FFF2-40B4-BE49-F238E27FC236}">
                <a16:creationId xmlns:a16="http://schemas.microsoft.com/office/drawing/2014/main" id="{A9051D46-EA3E-FC8C-EDBE-EC71CDE66215}"/>
              </a:ext>
            </a:extLst>
          </p:cNvPr>
          <p:cNvPicPr>
            <a:picLocks noChangeAspect="1"/>
          </p:cNvPicPr>
          <p:nvPr/>
        </p:nvPicPr>
        <p:blipFill>
          <a:blip r:embed="rId5"/>
          <a:stretch>
            <a:fillRect/>
          </a:stretch>
        </p:blipFill>
        <p:spPr>
          <a:xfrm>
            <a:off x="301077" y="214567"/>
            <a:ext cx="2913463" cy="944647"/>
          </a:xfrm>
          <a:prstGeom prst="rect">
            <a:avLst/>
          </a:prstGeom>
        </p:spPr>
      </p:pic>
      <p:sp>
        <p:nvSpPr>
          <p:cNvPr id="2" name="Rectangle 1">
            <a:extLst>
              <a:ext uri="{FF2B5EF4-FFF2-40B4-BE49-F238E27FC236}">
                <a16:creationId xmlns:a16="http://schemas.microsoft.com/office/drawing/2014/main" id="{3D49AB1E-C585-176F-CE0A-7A79A5E977F8}"/>
              </a:ext>
            </a:extLst>
          </p:cNvPr>
          <p:cNvSpPr/>
          <p:nvPr/>
        </p:nvSpPr>
        <p:spPr>
          <a:xfrm>
            <a:off x="5791199" y="1506070"/>
            <a:ext cx="609601" cy="812109"/>
          </a:xfrm>
          <a:prstGeom prst="rect">
            <a:avLst/>
          </a:prstGeom>
          <a:noFill/>
          <a:effectLst>
            <a:glow rad="139700">
              <a:schemeClr val="accent1">
                <a:satMod val="175000"/>
                <a:alpha val="40000"/>
              </a:schemeClr>
            </a:glow>
          </a:effectLst>
        </p:spPr>
        <p:txBody>
          <a:bodyPr wrap="none" lIns="91440" tIns="45720" rIns="91440" bIns="45720">
            <a:prstTxWarp prst="textPlain">
              <a:avLst/>
            </a:prstTxWarp>
            <a:spAutoFit/>
            <a:scene3d>
              <a:camera prst="orthographicFront"/>
              <a:lightRig rig="threePt" dir="t"/>
            </a:scene3d>
            <a:sp3d extrusionH="57150">
              <a:bevelT w="38100" h="38100" prst="angle"/>
            </a:sp3d>
          </a:bodyPr>
          <a:lstStyle/>
          <a:p>
            <a:pPr algn="ctr"/>
            <a:r>
              <a:rPr lang="en-US" sz="7200" b="1" dirty="0">
                <a:ln w="6600">
                  <a:solidFill>
                    <a:srgbClr val="120701"/>
                  </a:solidFill>
                  <a:prstDash val="solid"/>
                </a:ln>
                <a:solidFill>
                  <a:schemeClr val="bg2">
                    <a:lumMod val="50000"/>
                  </a:schemeClr>
                </a:solidFill>
                <a:effectLst>
                  <a:outerShdw dist="38100" dir="2700000" algn="tl" rotWithShape="0">
                    <a:schemeClr val="accent2"/>
                  </a:outerShdw>
                </a:effectLst>
              </a:rPr>
              <a:t>2</a:t>
            </a:r>
          </a:p>
        </p:txBody>
      </p:sp>
    </p:spTree>
    <p:extLst>
      <p:ext uri="{BB962C8B-B14F-4D97-AF65-F5344CB8AC3E}">
        <p14:creationId xmlns:p14="http://schemas.microsoft.com/office/powerpoint/2010/main" val="35034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656989"/>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B05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2880438"/>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3091998"/>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white"/>
                </a:solidFill>
                <a:latin typeface="MV Boli" panose="02000500030200090000" pitchFamily="2" charset="0"/>
                <a:ea typeface="Open Sans" panose="020B0606030504020204" pitchFamily="34" charset="0"/>
                <a:cs typeface="MV Boli" panose="02000500030200090000" pitchFamily="2" charset="0"/>
              </a:rPr>
              <a:t>2</a:t>
            </a:r>
            <a:endPar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984027" y="3198919"/>
            <a:ext cx="7135429" cy="584775"/>
          </a:xfrm>
          <a:prstGeom prst="rect">
            <a:avLst/>
          </a:prstGeom>
          <a:noFill/>
        </p:spPr>
        <p:txBody>
          <a:bodyPr wrap="square" rtlCol="0">
            <a:spAutoFit/>
          </a:bodyPr>
          <a:lstStyle/>
          <a:p>
            <a:pPr lvl="0" algn="ctr">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Sorting  and Filtering</a:t>
            </a:r>
            <a:endPar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endParaRPr>
          </a:p>
        </p:txBody>
      </p:sp>
      <p:grpSp>
        <p:nvGrpSpPr>
          <p:cNvPr id="19" name="Group 18">
            <a:extLst>
              <a:ext uri="{FF2B5EF4-FFF2-40B4-BE49-F238E27FC236}">
                <a16:creationId xmlns:a16="http://schemas.microsoft.com/office/drawing/2014/main" id="{72FEAC0A-4AC8-9162-3E32-890E514AF971}"/>
              </a:ext>
            </a:extLst>
          </p:cNvPr>
          <p:cNvGrpSpPr/>
          <p:nvPr/>
        </p:nvGrpSpPr>
        <p:grpSpPr>
          <a:xfrm>
            <a:off x="9129928" y="10625023"/>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027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90071-D138-26AD-57A3-89C6A60D4C4C}"/>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17583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D00C5-1FA2-E9EC-578C-489F72BAE537}"/>
              </a:ext>
            </a:extLst>
          </p:cNvPr>
          <p:cNvPicPr>
            <a:picLocks noChangeAspect="1"/>
          </p:cNvPicPr>
          <p:nvPr/>
        </p:nvPicPr>
        <p:blipFill>
          <a:blip r:embed="rId2"/>
          <a:stretch>
            <a:fillRect/>
          </a:stretch>
        </p:blipFill>
        <p:spPr>
          <a:xfrm>
            <a:off x="1251570" y="780090"/>
            <a:ext cx="9850225" cy="5868219"/>
          </a:xfrm>
          <a:prstGeom prst="rect">
            <a:avLst/>
          </a:prstGeom>
        </p:spPr>
      </p:pic>
      <p:sp>
        <p:nvSpPr>
          <p:cNvPr id="4" name="Rectangle 3">
            <a:extLst>
              <a:ext uri="{FF2B5EF4-FFF2-40B4-BE49-F238E27FC236}">
                <a16:creationId xmlns:a16="http://schemas.microsoft.com/office/drawing/2014/main" id="{2F505A40-1BC9-628A-9D32-20B6360D2BCC}"/>
              </a:ext>
            </a:extLst>
          </p:cNvPr>
          <p:cNvSpPr/>
          <p:nvPr/>
        </p:nvSpPr>
        <p:spPr>
          <a:xfrm>
            <a:off x="581347" y="209691"/>
            <a:ext cx="1824538"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Sorting </a:t>
            </a:r>
          </a:p>
        </p:txBody>
      </p:sp>
    </p:spTree>
    <p:extLst>
      <p:ext uri="{BB962C8B-B14F-4D97-AF65-F5344CB8AC3E}">
        <p14:creationId xmlns:p14="http://schemas.microsoft.com/office/powerpoint/2010/main" val="195703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975C7-8CC0-05B7-DB97-C4A1CA5259C9}"/>
              </a:ext>
            </a:extLst>
          </p:cNvPr>
          <p:cNvPicPr>
            <a:picLocks noChangeAspect="1"/>
          </p:cNvPicPr>
          <p:nvPr/>
        </p:nvPicPr>
        <p:blipFill>
          <a:blip r:embed="rId2"/>
          <a:stretch>
            <a:fillRect/>
          </a:stretch>
        </p:blipFill>
        <p:spPr>
          <a:xfrm>
            <a:off x="1421899" y="894406"/>
            <a:ext cx="9850225" cy="5753903"/>
          </a:xfrm>
          <a:prstGeom prst="rect">
            <a:avLst/>
          </a:prstGeom>
        </p:spPr>
      </p:pic>
      <p:sp>
        <p:nvSpPr>
          <p:cNvPr id="4" name="Rectangle 3">
            <a:extLst>
              <a:ext uri="{FF2B5EF4-FFF2-40B4-BE49-F238E27FC236}">
                <a16:creationId xmlns:a16="http://schemas.microsoft.com/office/drawing/2014/main" id="{2F3354E3-4FF2-6000-E4FB-F81FF88CEF81}"/>
              </a:ext>
            </a:extLst>
          </p:cNvPr>
          <p:cNvSpPr/>
          <p:nvPr/>
        </p:nvSpPr>
        <p:spPr>
          <a:xfrm>
            <a:off x="581347" y="209691"/>
            <a:ext cx="1824538"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Sorting </a:t>
            </a:r>
          </a:p>
        </p:txBody>
      </p:sp>
    </p:spTree>
    <p:extLst>
      <p:ext uri="{BB962C8B-B14F-4D97-AF65-F5344CB8AC3E}">
        <p14:creationId xmlns:p14="http://schemas.microsoft.com/office/powerpoint/2010/main" val="53216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81F9-803B-0644-2FDF-620A3B64DF78}"/>
              </a:ext>
            </a:extLst>
          </p:cNvPr>
          <p:cNvPicPr>
            <a:picLocks noChangeAspect="1"/>
          </p:cNvPicPr>
          <p:nvPr/>
        </p:nvPicPr>
        <p:blipFill>
          <a:blip r:embed="rId2"/>
          <a:stretch>
            <a:fillRect/>
          </a:stretch>
        </p:blipFill>
        <p:spPr>
          <a:xfrm>
            <a:off x="1493616" y="818195"/>
            <a:ext cx="9774014" cy="5830114"/>
          </a:xfrm>
          <a:prstGeom prst="rect">
            <a:avLst/>
          </a:prstGeom>
        </p:spPr>
      </p:pic>
      <p:sp>
        <p:nvSpPr>
          <p:cNvPr id="4" name="Rectangle 3">
            <a:extLst>
              <a:ext uri="{FF2B5EF4-FFF2-40B4-BE49-F238E27FC236}">
                <a16:creationId xmlns:a16="http://schemas.microsoft.com/office/drawing/2014/main" id="{527DDC42-EF25-5895-11F2-93A54E02CB3F}"/>
              </a:ext>
            </a:extLst>
          </p:cNvPr>
          <p:cNvSpPr/>
          <p:nvPr/>
        </p:nvSpPr>
        <p:spPr>
          <a:xfrm>
            <a:off x="469874" y="209691"/>
            <a:ext cx="2047485"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Filtering </a:t>
            </a:r>
          </a:p>
        </p:txBody>
      </p:sp>
    </p:spTree>
    <p:extLst>
      <p:ext uri="{BB962C8B-B14F-4D97-AF65-F5344CB8AC3E}">
        <p14:creationId xmlns:p14="http://schemas.microsoft.com/office/powerpoint/2010/main" val="28472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46B1B-D62F-62A5-2C80-BA6C203933C8}"/>
              </a:ext>
            </a:extLst>
          </p:cNvPr>
          <p:cNvPicPr>
            <a:picLocks noChangeAspect="1"/>
          </p:cNvPicPr>
          <p:nvPr/>
        </p:nvPicPr>
        <p:blipFill>
          <a:blip r:embed="rId2"/>
          <a:stretch>
            <a:fillRect/>
          </a:stretch>
        </p:blipFill>
        <p:spPr>
          <a:xfrm>
            <a:off x="1375953" y="1018360"/>
            <a:ext cx="9888330" cy="5839640"/>
          </a:xfrm>
          <a:prstGeom prst="rect">
            <a:avLst/>
          </a:prstGeom>
        </p:spPr>
      </p:pic>
      <p:sp>
        <p:nvSpPr>
          <p:cNvPr id="4" name="Rectangle 3">
            <a:extLst>
              <a:ext uri="{FF2B5EF4-FFF2-40B4-BE49-F238E27FC236}">
                <a16:creationId xmlns:a16="http://schemas.microsoft.com/office/drawing/2014/main" id="{2BBACA22-F165-81DD-3515-7B6CFF2FBD7A}"/>
              </a:ext>
            </a:extLst>
          </p:cNvPr>
          <p:cNvSpPr/>
          <p:nvPr/>
        </p:nvSpPr>
        <p:spPr>
          <a:xfrm>
            <a:off x="469874" y="209691"/>
            <a:ext cx="2047485"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Filtering </a:t>
            </a:r>
          </a:p>
        </p:txBody>
      </p:sp>
    </p:spTree>
    <p:extLst>
      <p:ext uri="{BB962C8B-B14F-4D97-AF65-F5344CB8AC3E}">
        <p14:creationId xmlns:p14="http://schemas.microsoft.com/office/powerpoint/2010/main" val="114173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 Free computer icons">
            <a:extLst>
              <a:ext uri="{FF2B5EF4-FFF2-40B4-BE49-F238E27FC236}">
                <a16:creationId xmlns:a16="http://schemas.microsoft.com/office/drawing/2014/main" id="{93EEA3AC-B5C9-B068-D603-16BECA95C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439" y="0"/>
            <a:ext cx="2572732" cy="2572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12E21E-AEB5-3FA8-105F-39C3904A55F7}"/>
              </a:ext>
            </a:extLst>
          </p:cNvPr>
          <p:cNvSpPr/>
          <p:nvPr/>
        </p:nvSpPr>
        <p:spPr>
          <a:xfrm>
            <a:off x="843709" y="421525"/>
            <a:ext cx="5171609" cy="1569660"/>
          </a:xfrm>
          <a:prstGeom prst="rect">
            <a:avLst/>
          </a:prstGeom>
          <a:noFill/>
        </p:spPr>
        <p:txBody>
          <a:bodyPr wrap="none" lIns="91440" tIns="45720" rIns="91440" bIns="45720">
            <a:spAutoFit/>
          </a:bodyPr>
          <a:lstStyle/>
          <a:p>
            <a:pPr algn="ctr"/>
            <a:r>
              <a:rPr lang="en-US" sz="9600" b="1" dirty="0">
                <a:ln w="0"/>
                <a:solidFill>
                  <a:schemeClr val="accent1"/>
                </a:solidFill>
                <a:effectLst>
                  <a:outerShdw blurRad="38100" dist="25400" dir="5400000" algn="ctr" rotWithShape="0">
                    <a:srgbClr val="6E747A">
                      <a:alpha val="43000"/>
                    </a:srgbClr>
                  </a:outerShdw>
                </a:effectLst>
              </a:rPr>
              <a:t>Demo 2 B</a:t>
            </a:r>
          </a:p>
        </p:txBody>
      </p:sp>
      <p:sp>
        <p:nvSpPr>
          <p:cNvPr id="4" name="TextBox 3">
            <a:extLst>
              <a:ext uri="{FF2B5EF4-FFF2-40B4-BE49-F238E27FC236}">
                <a16:creationId xmlns:a16="http://schemas.microsoft.com/office/drawing/2014/main" id="{B0D1E19E-155A-A964-8B9E-514EA88BD305}"/>
              </a:ext>
            </a:extLst>
          </p:cNvPr>
          <p:cNvSpPr txBox="1"/>
          <p:nvPr/>
        </p:nvSpPr>
        <p:spPr>
          <a:xfrm>
            <a:off x="2093259" y="2966428"/>
            <a:ext cx="8005482" cy="180607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lnSpc>
                <a:spcPct val="107000"/>
              </a:lnSpc>
              <a:spcAft>
                <a:spcPts val="800"/>
              </a:spcAft>
              <a:defRPr sz="5400" b="1">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defRPr>
            </a:lvl1pPr>
          </a:lstStyle>
          <a:p>
            <a:r>
              <a:rPr lang="en-US" dirty="0"/>
              <a:t>Sorting and filtering data in Excel </a:t>
            </a:r>
          </a:p>
        </p:txBody>
      </p:sp>
    </p:spTree>
    <p:extLst>
      <p:ext uri="{BB962C8B-B14F-4D97-AF65-F5344CB8AC3E}">
        <p14:creationId xmlns:p14="http://schemas.microsoft.com/office/powerpoint/2010/main" val="2000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E15C4-1EF5-7C5F-9E20-517A0C4D6F53}"/>
              </a:ext>
            </a:extLst>
          </p:cNvPr>
          <p:cNvSpPr txBox="1"/>
          <p:nvPr/>
        </p:nvSpPr>
        <p:spPr>
          <a:xfrm>
            <a:off x="1308848" y="1076137"/>
            <a:ext cx="9368118" cy="3270447"/>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2-2</a:t>
            </a:r>
          </a:p>
          <a:p>
            <a:r>
              <a:rPr lang="en-US" sz="2400" dirty="0">
                <a:effectLst/>
                <a:latin typeface="Arial" panose="020B0604020202020204" pitchFamily="34" charset="0"/>
                <a:ea typeface="Calibri" panose="020F0502020204030204" pitchFamily="34" charset="0"/>
                <a:cs typeface="Arial" panose="020B0604020202020204" pitchFamily="34" charset="0"/>
              </a:rPr>
              <a:t>True or False: You need to specify the key for a Sort when using the Sort Ascending choice by highlighting the relevant column.</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True</a:t>
            </a: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False</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What is a good question? | Dragonfly Training">
            <a:extLst>
              <a:ext uri="{FF2B5EF4-FFF2-40B4-BE49-F238E27FC236}">
                <a16:creationId xmlns:a16="http://schemas.microsoft.com/office/drawing/2014/main" id="{2F67936F-EF2E-848A-A7EA-0227DAEA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9" y="62755"/>
            <a:ext cx="1982861" cy="198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4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mall person and word ANSWER. Stock Photo by ©rukanoga 26677269">
            <a:extLst>
              <a:ext uri="{FF2B5EF4-FFF2-40B4-BE49-F238E27FC236}">
                <a16:creationId xmlns:a16="http://schemas.microsoft.com/office/drawing/2014/main" id="{7F6EFEB7-218D-B703-396A-EC74E53E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79" y="569086"/>
            <a:ext cx="1637121" cy="1637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8764086D-6BDB-BE0F-8741-9F5CA0B99B74}"/>
              </a:ext>
            </a:extLst>
          </p:cNvPr>
          <p:cNvPicPr>
            <a:picLocks noChangeAspect="1"/>
          </p:cNvPicPr>
          <p:nvPr/>
        </p:nvPicPr>
        <p:blipFill>
          <a:blip r:embed="rId3"/>
          <a:stretch>
            <a:fillRect/>
          </a:stretch>
        </p:blipFill>
        <p:spPr>
          <a:xfrm>
            <a:off x="361960" y="2112127"/>
            <a:ext cx="10988739" cy="3647651"/>
          </a:xfrm>
          <a:prstGeom prst="rect">
            <a:avLst/>
          </a:prstGeom>
        </p:spPr>
      </p:pic>
      <p:sp>
        <p:nvSpPr>
          <p:cNvPr id="7" name="Rectangle 6">
            <a:extLst>
              <a:ext uri="{FF2B5EF4-FFF2-40B4-BE49-F238E27FC236}">
                <a16:creationId xmlns:a16="http://schemas.microsoft.com/office/drawing/2014/main" id="{95DBCEDD-C15A-51CC-75ED-5B4E183E0998}"/>
              </a:ext>
            </a:extLst>
          </p:cNvPr>
          <p:cNvSpPr/>
          <p:nvPr/>
        </p:nvSpPr>
        <p:spPr>
          <a:xfrm>
            <a:off x="766714" y="4667188"/>
            <a:ext cx="149089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spTree>
    <p:extLst>
      <p:ext uri="{BB962C8B-B14F-4D97-AF65-F5344CB8AC3E}">
        <p14:creationId xmlns:p14="http://schemas.microsoft.com/office/powerpoint/2010/main" val="5128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7490012" cy="2387600"/>
          </a:xfrm>
        </p:spPr>
        <p:txBody>
          <a:bodyPr vert="horz" lIns="91440" tIns="45720" rIns="91440" bIns="45720" rtlCol="0" anchor="b">
            <a:normAutofit/>
          </a:bodyPr>
          <a:lstStyle/>
          <a:p>
            <a:r>
              <a:rPr lang="en-US" sz="5000" b="1" dirty="0">
                <a:solidFill>
                  <a:schemeClr val="bg1"/>
                </a:solidFill>
              </a:rPr>
              <a:t>Exercise 2A: </a:t>
            </a:r>
            <a:br>
              <a:rPr lang="en-US" sz="5000" b="1" dirty="0">
                <a:solidFill>
                  <a:schemeClr val="bg1"/>
                </a:solidFill>
              </a:rPr>
            </a:br>
            <a:r>
              <a:rPr lang="en-US" sz="5000" b="1" dirty="0">
                <a:solidFill>
                  <a:schemeClr val="bg1"/>
                </a:solidFill>
              </a:rPr>
              <a:t>Sorting data.</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43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Navigations and Editing Features</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Sorting  and Filtering</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178857" y="2178561"/>
            <a:ext cx="9018494" cy="336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32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In the exercise, you sorted the </a:t>
            </a:r>
            <a:r>
              <a:rPr lang="en-US" sz="2400" b="1" dirty="0">
                <a:solidFill>
                  <a:srgbClr val="333333"/>
                </a:solidFill>
                <a:effectLst/>
                <a:latin typeface="unset"/>
                <a:ea typeface="Times New Roman" panose="02020603050405020304" pitchFamily="18" charset="0"/>
                <a:cs typeface="Arial" panose="020B0604020202020204" pitchFamily="34" charset="0"/>
              </a:rPr>
              <a:t>Products</a:t>
            </a:r>
            <a:r>
              <a:rPr lang="en-US" sz="2400" dirty="0">
                <a:solidFill>
                  <a:srgbClr val="333333"/>
                </a:solidFill>
                <a:effectLst/>
                <a:ea typeface="Times New Roman" panose="02020603050405020304" pitchFamily="18" charset="0"/>
              </a:rPr>
              <a:t> worksheet data by the </a:t>
            </a:r>
            <a:r>
              <a:rPr lang="en-US" sz="2400" b="1" dirty="0">
                <a:solidFill>
                  <a:srgbClr val="333333"/>
                </a:solidFill>
                <a:effectLst/>
                <a:latin typeface="unset"/>
                <a:ea typeface="Times New Roman" panose="02020603050405020304" pitchFamily="18" charset="0"/>
                <a:cs typeface="Arial" panose="020B0604020202020204" pitchFamily="34" charset="0"/>
              </a:rPr>
              <a:t>Product Name</a:t>
            </a:r>
            <a:r>
              <a:rPr lang="en-US" sz="2400" dirty="0">
                <a:solidFill>
                  <a:srgbClr val="333333"/>
                </a:solidFill>
                <a:effectLst/>
                <a:ea typeface="Times New Roman" panose="02020603050405020304" pitchFamily="18" charset="0"/>
              </a:rPr>
              <a:t> information stored in </a:t>
            </a:r>
            <a:r>
              <a:rPr lang="en-US" sz="2400" b="1" dirty="0">
                <a:solidFill>
                  <a:srgbClr val="333333"/>
                </a:solidFill>
                <a:effectLst/>
                <a:latin typeface="unset"/>
                <a:ea typeface="Times New Roman" panose="02020603050405020304" pitchFamily="18" charset="0"/>
                <a:cs typeface="Arial" panose="020B0604020202020204" pitchFamily="34" charset="0"/>
              </a:rPr>
              <a:t>column C</a:t>
            </a:r>
            <a:r>
              <a:rPr lang="en-US" sz="2400" dirty="0">
                <a:solidFill>
                  <a:srgbClr val="333333"/>
                </a:solidFill>
                <a:effectLst/>
                <a:ea typeface="Times New Roman" panose="02020603050405020304" pitchFamily="18" charset="0"/>
              </a:rPr>
              <a:t>. Which of the following steps did you perform first, so that data would be sorted when you selected the </a:t>
            </a:r>
            <a:r>
              <a:rPr lang="en-US" sz="2400" b="1" dirty="0">
                <a:solidFill>
                  <a:srgbClr val="333333"/>
                </a:solidFill>
                <a:effectLst/>
                <a:latin typeface="unset"/>
                <a:ea typeface="Times New Roman" panose="02020603050405020304" pitchFamily="18" charset="0"/>
                <a:cs typeface="Arial" panose="020B0604020202020204" pitchFamily="34" charset="0"/>
              </a:rPr>
              <a:t>Sort Ascending</a:t>
            </a:r>
            <a:r>
              <a:rPr lang="en-US" sz="2400" dirty="0">
                <a:solidFill>
                  <a:srgbClr val="333333"/>
                </a:solidFill>
                <a:effectLst/>
                <a:ea typeface="Times New Roman" panose="02020603050405020304" pitchFamily="18" charset="0"/>
              </a:rPr>
              <a:t> choice?</a:t>
            </a:r>
            <a:endParaRPr lang="en-US" sz="24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57150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Select column </a:t>
            </a:r>
            <a:r>
              <a:rPr lang="en-US" sz="1800" b="1" dirty="0">
                <a:solidFill>
                  <a:srgbClr val="333333"/>
                </a:solidFill>
                <a:effectLst/>
                <a:latin typeface="unset"/>
                <a:ea typeface="Times New Roman" panose="02020603050405020304" pitchFamily="18" charset="0"/>
                <a:cs typeface="Arial" panose="020B0604020202020204" pitchFamily="34" charset="0"/>
              </a:rPr>
              <a:t>C</a:t>
            </a:r>
            <a:r>
              <a:rPr lang="en-US" sz="1800" dirty="0">
                <a:solidFill>
                  <a:srgbClr val="333333"/>
                </a:solidFill>
                <a:effectLst/>
                <a:latin typeface="Arial" panose="020B0604020202020204" pitchFamily="34" charset="0"/>
                <a:ea typeface="Times New Roman" panose="02020603050405020304" pitchFamily="18" charset="0"/>
              </a:rPr>
              <a:t> by selecting the column initial.</a:t>
            </a:r>
            <a:endParaRPr lang="en-US" sz="1800" dirty="0">
              <a:effectLst/>
              <a:latin typeface="Times New Roman" panose="02020603050405020304" pitchFamily="18" charset="0"/>
              <a:ea typeface="Times New Roman" panose="02020603050405020304" pitchFamily="18" charset="0"/>
            </a:endParaRPr>
          </a:p>
          <a:p>
            <a:pPr marL="57150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Select </a:t>
            </a:r>
            <a:r>
              <a:rPr lang="en-US" sz="1800" b="1" dirty="0">
                <a:solidFill>
                  <a:srgbClr val="333333"/>
                </a:solidFill>
                <a:effectLst/>
                <a:latin typeface="unset"/>
                <a:ea typeface="Times New Roman" panose="02020603050405020304" pitchFamily="18" charset="0"/>
                <a:cs typeface="Arial" panose="020B0604020202020204" pitchFamily="34" charset="0"/>
              </a:rPr>
              <a:t>Product Name</a:t>
            </a:r>
            <a:r>
              <a:rPr lang="en-US" sz="1800" dirty="0">
                <a:solidFill>
                  <a:srgbClr val="333333"/>
                </a:solidFill>
                <a:effectLst/>
                <a:latin typeface="Arial" panose="020B0604020202020204" pitchFamily="34" charset="0"/>
                <a:ea typeface="Times New Roman" panose="02020603050405020304" pitchFamily="18" charset="0"/>
              </a:rPr>
              <a:t> from a drop-down list.</a:t>
            </a:r>
            <a:endParaRPr lang="en-US" sz="1800" dirty="0">
              <a:effectLst/>
              <a:latin typeface="Times New Roman" panose="02020603050405020304" pitchFamily="18" charset="0"/>
              <a:ea typeface="Times New Roman" panose="02020603050405020304" pitchFamily="18" charset="0"/>
            </a:endParaRPr>
          </a:p>
          <a:p>
            <a:pPr marL="57150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Select any cell in column </a:t>
            </a:r>
            <a:r>
              <a:rPr lang="en-US" sz="1800" b="1" dirty="0">
                <a:solidFill>
                  <a:srgbClr val="333333"/>
                </a:solidFill>
                <a:effectLst/>
                <a:latin typeface="unset"/>
                <a:ea typeface="Times New Roman" panose="02020603050405020304" pitchFamily="18" charset="0"/>
                <a:cs typeface="Arial" panose="020B0604020202020204" pitchFamily="34" charset="0"/>
              </a:rPr>
              <a:t>C</a:t>
            </a:r>
            <a:r>
              <a:rPr lang="en-US" sz="1800" dirty="0">
                <a:solidFill>
                  <a:srgbClr val="333333"/>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560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178857" y="2178561"/>
            <a:ext cx="9018494" cy="336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32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In the exercise, you sorted the </a:t>
            </a:r>
            <a:r>
              <a:rPr lang="en-US" sz="2400" b="1" dirty="0">
                <a:solidFill>
                  <a:srgbClr val="333333"/>
                </a:solidFill>
                <a:effectLst/>
                <a:latin typeface="unset"/>
                <a:ea typeface="Times New Roman" panose="02020603050405020304" pitchFamily="18" charset="0"/>
                <a:cs typeface="Arial" panose="020B0604020202020204" pitchFamily="34" charset="0"/>
              </a:rPr>
              <a:t>Products</a:t>
            </a:r>
            <a:r>
              <a:rPr lang="en-US" sz="2400" dirty="0">
                <a:solidFill>
                  <a:srgbClr val="333333"/>
                </a:solidFill>
                <a:effectLst/>
                <a:ea typeface="Times New Roman" panose="02020603050405020304" pitchFamily="18" charset="0"/>
              </a:rPr>
              <a:t> worksheet data by the </a:t>
            </a:r>
            <a:r>
              <a:rPr lang="en-US" sz="2400" b="1" dirty="0">
                <a:solidFill>
                  <a:srgbClr val="333333"/>
                </a:solidFill>
                <a:effectLst/>
                <a:latin typeface="unset"/>
                <a:ea typeface="Times New Roman" panose="02020603050405020304" pitchFamily="18" charset="0"/>
                <a:cs typeface="Arial" panose="020B0604020202020204" pitchFamily="34" charset="0"/>
              </a:rPr>
              <a:t>Product Name</a:t>
            </a:r>
            <a:r>
              <a:rPr lang="en-US" sz="2400" dirty="0">
                <a:solidFill>
                  <a:srgbClr val="333333"/>
                </a:solidFill>
                <a:effectLst/>
                <a:ea typeface="Times New Roman" panose="02020603050405020304" pitchFamily="18" charset="0"/>
              </a:rPr>
              <a:t> information stored in </a:t>
            </a:r>
            <a:r>
              <a:rPr lang="en-US" sz="2400" b="1" dirty="0">
                <a:solidFill>
                  <a:srgbClr val="333333"/>
                </a:solidFill>
                <a:effectLst/>
                <a:latin typeface="unset"/>
                <a:ea typeface="Times New Roman" panose="02020603050405020304" pitchFamily="18" charset="0"/>
                <a:cs typeface="Arial" panose="020B0604020202020204" pitchFamily="34" charset="0"/>
              </a:rPr>
              <a:t>column C</a:t>
            </a:r>
            <a:r>
              <a:rPr lang="en-US" sz="2400" dirty="0">
                <a:solidFill>
                  <a:srgbClr val="333333"/>
                </a:solidFill>
                <a:effectLst/>
                <a:ea typeface="Times New Roman" panose="02020603050405020304" pitchFamily="18" charset="0"/>
              </a:rPr>
              <a:t>. Which of the following steps did you perform first, so that data would be sorted when you selected the </a:t>
            </a:r>
            <a:r>
              <a:rPr lang="en-US" sz="2400" b="1" dirty="0">
                <a:solidFill>
                  <a:srgbClr val="333333"/>
                </a:solidFill>
                <a:effectLst/>
                <a:latin typeface="unset"/>
                <a:ea typeface="Times New Roman" panose="02020603050405020304" pitchFamily="18" charset="0"/>
                <a:cs typeface="Arial" panose="020B0604020202020204" pitchFamily="34" charset="0"/>
              </a:rPr>
              <a:t>Sort Ascending</a:t>
            </a:r>
            <a:r>
              <a:rPr lang="en-US" sz="2400" dirty="0">
                <a:solidFill>
                  <a:srgbClr val="333333"/>
                </a:solidFill>
                <a:effectLst/>
                <a:ea typeface="Times New Roman" panose="02020603050405020304" pitchFamily="18" charset="0"/>
              </a:rPr>
              <a:t> choice?</a:t>
            </a:r>
            <a:endParaRPr lang="en-US" sz="24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57150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Select column </a:t>
            </a:r>
            <a:r>
              <a:rPr lang="en-US" sz="1800" b="1" dirty="0">
                <a:solidFill>
                  <a:srgbClr val="333333"/>
                </a:solidFill>
                <a:effectLst/>
                <a:latin typeface="unset"/>
                <a:ea typeface="Times New Roman" panose="02020603050405020304" pitchFamily="18" charset="0"/>
                <a:cs typeface="Arial" panose="020B0604020202020204" pitchFamily="34" charset="0"/>
              </a:rPr>
              <a:t>C</a:t>
            </a:r>
            <a:r>
              <a:rPr lang="en-US" sz="1800" dirty="0">
                <a:solidFill>
                  <a:srgbClr val="333333"/>
                </a:solidFill>
                <a:effectLst/>
                <a:latin typeface="Arial" panose="020B0604020202020204" pitchFamily="34" charset="0"/>
                <a:ea typeface="Times New Roman" panose="02020603050405020304" pitchFamily="18" charset="0"/>
              </a:rPr>
              <a:t> by selecting the column initial.</a:t>
            </a:r>
            <a:endParaRPr lang="en-US" sz="1800" dirty="0">
              <a:effectLst/>
              <a:latin typeface="Times New Roman" panose="02020603050405020304" pitchFamily="18" charset="0"/>
              <a:ea typeface="Times New Roman" panose="02020603050405020304" pitchFamily="18" charset="0"/>
            </a:endParaRPr>
          </a:p>
          <a:p>
            <a:pPr marL="57150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Select </a:t>
            </a:r>
            <a:r>
              <a:rPr lang="en-US" sz="1800" b="1" dirty="0">
                <a:solidFill>
                  <a:srgbClr val="333333"/>
                </a:solidFill>
                <a:effectLst/>
                <a:latin typeface="unset"/>
                <a:ea typeface="Times New Roman" panose="02020603050405020304" pitchFamily="18" charset="0"/>
                <a:cs typeface="Arial" panose="020B0604020202020204" pitchFamily="34" charset="0"/>
              </a:rPr>
              <a:t>Product Name</a:t>
            </a:r>
            <a:r>
              <a:rPr lang="en-US" sz="1800" dirty="0">
                <a:solidFill>
                  <a:srgbClr val="333333"/>
                </a:solidFill>
                <a:effectLst/>
                <a:latin typeface="Arial" panose="020B0604020202020204" pitchFamily="34" charset="0"/>
                <a:ea typeface="Times New Roman" panose="02020603050405020304" pitchFamily="18" charset="0"/>
              </a:rPr>
              <a:t> from a drop-down list.</a:t>
            </a:r>
            <a:endParaRPr lang="en-US" sz="1800" dirty="0">
              <a:effectLst/>
              <a:latin typeface="Times New Roman" panose="02020603050405020304" pitchFamily="18" charset="0"/>
              <a:ea typeface="Times New Roman" panose="02020603050405020304" pitchFamily="18" charset="0"/>
            </a:endParaRPr>
          </a:p>
          <a:p>
            <a:pPr marL="571500" indent="-342900">
              <a:buFont typeface="+mj-lt"/>
              <a:buAutoNum type="alphaUcPeriod"/>
            </a:pPr>
            <a:r>
              <a:rPr lang="en-US" sz="1800" dirty="0">
                <a:solidFill>
                  <a:srgbClr val="FF0000"/>
                </a:solidFill>
                <a:effectLst/>
                <a:highlight>
                  <a:srgbClr val="FFFF00"/>
                </a:highlight>
                <a:latin typeface="Arial" panose="020B0604020202020204" pitchFamily="34" charset="0"/>
                <a:ea typeface="Times New Roman" panose="02020603050405020304" pitchFamily="18" charset="0"/>
              </a:rPr>
              <a:t>Select any cell in column </a:t>
            </a:r>
            <a:r>
              <a:rPr lang="en-US" sz="1800" b="1" dirty="0">
                <a:solidFill>
                  <a:srgbClr val="FF0000"/>
                </a:solidFill>
                <a:effectLst/>
                <a:highlight>
                  <a:srgbClr val="FFFF00"/>
                </a:highlight>
                <a:latin typeface="unset"/>
                <a:ea typeface="Times New Roman" panose="02020603050405020304" pitchFamily="18" charset="0"/>
                <a:cs typeface="Arial" panose="020B0604020202020204" pitchFamily="34" charset="0"/>
              </a:rPr>
              <a:t>C</a:t>
            </a:r>
            <a:r>
              <a:rPr lang="en-US" sz="1800" dirty="0">
                <a:solidFill>
                  <a:srgbClr val="FF0000"/>
                </a:solidFill>
                <a:effectLst/>
                <a:highlight>
                  <a:srgbClr val="FFFF00"/>
                </a:highlight>
                <a:latin typeface="Arial" panose="020B0604020202020204" pitchFamily="34" charset="0"/>
                <a:ea typeface="Times New Roman" panose="02020603050405020304" pitchFamily="18" charset="0"/>
              </a:rPr>
              <a:t>.</a:t>
            </a:r>
            <a:endParaRPr lang="en-US" sz="1800" dirty="0">
              <a:solidFill>
                <a:srgbClr val="FF0000"/>
              </a:solidFill>
              <a:effectLst/>
              <a:highlight>
                <a:srgbClr val="FFFF00"/>
              </a:highligh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925E6753-94AF-0386-3358-AC557A342037}"/>
              </a:ext>
            </a:extLst>
          </p:cNvPr>
          <p:cNvSpPr txBox="1"/>
          <p:nvPr/>
        </p:nvSpPr>
        <p:spPr>
          <a:xfrm>
            <a:off x="5334000" y="5365848"/>
            <a:ext cx="6096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The </a:t>
            </a:r>
            <a:r>
              <a:rPr lang="en-US" b="1" i="0" dirty="0">
                <a:solidFill>
                  <a:srgbClr val="1F1F1F"/>
                </a:solidFill>
                <a:effectLst/>
                <a:latin typeface="unset"/>
              </a:rPr>
              <a:t>Sort Ascending</a:t>
            </a:r>
            <a:r>
              <a:rPr lang="en-US" b="0" i="0" dirty="0">
                <a:solidFill>
                  <a:srgbClr val="1F1F1F"/>
                </a:solidFill>
                <a:effectLst/>
                <a:latin typeface="Source Sans Pro" panose="020B0503030403020204" pitchFamily="34" charset="0"/>
              </a:rPr>
              <a:t> option is a shortcut choice. Excel looks at the column that the cursor is in and uses the content of that column as the key to the sort. The cursor can be on any cell in the column.</a:t>
            </a:r>
            <a:endParaRPr lang="en-US" dirty="0"/>
          </a:p>
        </p:txBody>
      </p:sp>
    </p:spTree>
    <p:extLst>
      <p:ext uri="{BB962C8B-B14F-4D97-AF65-F5344CB8AC3E}">
        <p14:creationId xmlns:p14="http://schemas.microsoft.com/office/powerpoint/2010/main" val="195145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178857" y="2101620"/>
            <a:ext cx="9018494" cy="351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2</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were asked to sort the data first by </a:t>
            </a:r>
            <a:r>
              <a:rPr lang="en-US" sz="2400" b="1" dirty="0">
                <a:solidFill>
                  <a:srgbClr val="333333"/>
                </a:solidFill>
                <a:effectLst/>
                <a:latin typeface="unset"/>
                <a:ea typeface="Times New Roman" panose="02020603050405020304" pitchFamily="18" charset="0"/>
                <a:cs typeface="Arial" panose="020B0604020202020204" pitchFamily="34" charset="0"/>
              </a:rPr>
              <a:t>Supplier</a:t>
            </a:r>
            <a:r>
              <a:rPr lang="en-US" sz="2400" dirty="0">
                <a:solidFill>
                  <a:srgbClr val="333333"/>
                </a:solidFill>
                <a:effectLst/>
                <a:ea typeface="Times New Roman" panose="02020603050405020304" pitchFamily="18" charset="0"/>
              </a:rPr>
              <a:t> and then by </a:t>
            </a:r>
            <a:r>
              <a:rPr lang="en-US" sz="2400" b="1" dirty="0">
                <a:solidFill>
                  <a:srgbClr val="333333"/>
                </a:solidFill>
                <a:effectLst/>
                <a:latin typeface="unset"/>
                <a:ea typeface="Times New Roman" panose="02020603050405020304" pitchFamily="18" charset="0"/>
                <a:cs typeface="Arial" panose="020B0604020202020204" pitchFamily="34" charset="0"/>
              </a:rPr>
              <a:t>Units in Stock</a:t>
            </a:r>
            <a:r>
              <a:rPr lang="en-US" sz="2400" dirty="0">
                <a:solidFill>
                  <a:srgbClr val="333333"/>
                </a:solidFill>
                <a:effectLst/>
                <a:ea typeface="Times New Roman" panose="02020603050405020304" pitchFamily="18" charset="0"/>
              </a:rPr>
              <a:t>. Which choice did you select on the </a:t>
            </a:r>
            <a:r>
              <a:rPr lang="en-US" sz="2400" b="1" dirty="0">
                <a:solidFill>
                  <a:srgbClr val="333333"/>
                </a:solidFill>
                <a:effectLst/>
                <a:latin typeface="unset"/>
                <a:ea typeface="Times New Roman" panose="02020603050405020304" pitchFamily="18" charset="0"/>
                <a:cs typeface="Arial" panose="020B0604020202020204" pitchFamily="34" charset="0"/>
              </a:rPr>
              <a:t>Data</a:t>
            </a:r>
            <a:r>
              <a:rPr lang="en-US" sz="2400" dirty="0">
                <a:solidFill>
                  <a:srgbClr val="333333"/>
                </a:solidFill>
                <a:effectLst/>
                <a:ea typeface="Times New Roman" panose="02020603050405020304" pitchFamily="18" charset="0"/>
              </a:rPr>
              <a:t> ribbon to perform this? </a:t>
            </a:r>
            <a:endParaRPr lang="en-US" sz="24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Sort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Sort A to Z</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Sort Z to A</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273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268504" y="1778890"/>
            <a:ext cx="9018494" cy="351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2</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were asked to sort the data first by </a:t>
            </a:r>
            <a:r>
              <a:rPr lang="en-US" sz="2400" b="1" dirty="0">
                <a:solidFill>
                  <a:srgbClr val="333333"/>
                </a:solidFill>
                <a:effectLst/>
                <a:latin typeface="unset"/>
                <a:ea typeface="Times New Roman" panose="02020603050405020304" pitchFamily="18" charset="0"/>
                <a:cs typeface="Arial" panose="020B0604020202020204" pitchFamily="34" charset="0"/>
              </a:rPr>
              <a:t>Supplier</a:t>
            </a:r>
            <a:r>
              <a:rPr lang="en-US" sz="2400" dirty="0">
                <a:solidFill>
                  <a:srgbClr val="333333"/>
                </a:solidFill>
                <a:effectLst/>
                <a:ea typeface="Times New Roman" panose="02020603050405020304" pitchFamily="18" charset="0"/>
              </a:rPr>
              <a:t> and then by </a:t>
            </a:r>
            <a:r>
              <a:rPr lang="en-US" sz="2400" b="1" dirty="0">
                <a:solidFill>
                  <a:srgbClr val="333333"/>
                </a:solidFill>
                <a:effectLst/>
                <a:latin typeface="unset"/>
                <a:ea typeface="Times New Roman" panose="02020603050405020304" pitchFamily="18" charset="0"/>
                <a:cs typeface="Arial" panose="020B0604020202020204" pitchFamily="34" charset="0"/>
              </a:rPr>
              <a:t>Units in Stock</a:t>
            </a:r>
            <a:r>
              <a:rPr lang="en-US" sz="2400" dirty="0">
                <a:solidFill>
                  <a:srgbClr val="333333"/>
                </a:solidFill>
                <a:effectLst/>
                <a:ea typeface="Times New Roman" panose="02020603050405020304" pitchFamily="18" charset="0"/>
              </a:rPr>
              <a:t>. Which choice did you select on the </a:t>
            </a:r>
            <a:r>
              <a:rPr lang="en-US" sz="2400" b="1" dirty="0">
                <a:solidFill>
                  <a:srgbClr val="333333"/>
                </a:solidFill>
                <a:effectLst/>
                <a:latin typeface="unset"/>
                <a:ea typeface="Times New Roman" panose="02020603050405020304" pitchFamily="18" charset="0"/>
                <a:cs typeface="Arial" panose="020B0604020202020204" pitchFamily="34" charset="0"/>
              </a:rPr>
              <a:t>Data</a:t>
            </a:r>
            <a:r>
              <a:rPr lang="en-US" sz="2400" dirty="0">
                <a:solidFill>
                  <a:srgbClr val="333333"/>
                </a:solidFill>
                <a:effectLst/>
                <a:ea typeface="Times New Roman" panose="02020603050405020304" pitchFamily="18" charset="0"/>
              </a:rPr>
              <a:t> ribbon to perform this? </a:t>
            </a:r>
            <a:endParaRPr lang="en-US" sz="24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lphaUcPeriod"/>
            </a:pPr>
            <a:r>
              <a:rPr lang="en-US" sz="2400" dirty="0">
                <a:solidFill>
                  <a:srgbClr val="FF0000"/>
                </a:solidFill>
                <a:effectLst/>
                <a:highlight>
                  <a:srgbClr val="FFFF00"/>
                </a:highlight>
                <a:ea typeface="Times New Roman" panose="02020603050405020304" pitchFamily="18" charset="0"/>
              </a:rPr>
              <a:t>Sort</a:t>
            </a:r>
            <a:endParaRPr lang="en-US" sz="2400" dirty="0">
              <a:solidFill>
                <a:srgbClr val="FF0000"/>
              </a:solidFill>
              <a:effectLst/>
              <a:highlight>
                <a:srgbClr val="FFFF00"/>
              </a:highligh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Sort A to Z</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Sort Z to A</a:t>
            </a:r>
            <a:endParaRPr lang="en-US" sz="24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436AC3F-CC09-0679-477E-FA0DAFA37C50}"/>
              </a:ext>
            </a:extLst>
          </p:cNvPr>
          <p:cNvSpPr txBox="1"/>
          <p:nvPr/>
        </p:nvSpPr>
        <p:spPr>
          <a:xfrm>
            <a:off x="5298141" y="5409247"/>
            <a:ext cx="6096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The </a:t>
            </a:r>
            <a:r>
              <a:rPr lang="en-US" b="1" i="0" dirty="0">
                <a:solidFill>
                  <a:srgbClr val="1F1F1F"/>
                </a:solidFill>
                <a:effectLst/>
                <a:latin typeface="unset"/>
              </a:rPr>
              <a:t>Sort</a:t>
            </a:r>
            <a:r>
              <a:rPr lang="en-US" b="0" i="0" dirty="0">
                <a:solidFill>
                  <a:srgbClr val="1F1F1F"/>
                </a:solidFill>
                <a:effectLst/>
                <a:latin typeface="Source Sans Pro" panose="020B0503030403020204" pitchFamily="34" charset="0"/>
              </a:rPr>
              <a:t> choice on the </a:t>
            </a:r>
            <a:r>
              <a:rPr lang="en-US" b="1" i="0" dirty="0">
                <a:solidFill>
                  <a:srgbClr val="1F1F1F"/>
                </a:solidFill>
                <a:effectLst/>
                <a:latin typeface="unset"/>
              </a:rPr>
              <a:t>Data</a:t>
            </a:r>
            <a:r>
              <a:rPr lang="en-US" b="0" i="0" dirty="0">
                <a:solidFill>
                  <a:srgbClr val="1F1F1F"/>
                </a:solidFill>
                <a:effectLst/>
                <a:latin typeface="Source Sans Pro" panose="020B0503030403020204" pitchFamily="34" charset="0"/>
              </a:rPr>
              <a:t> ribbon allows you to customize what Excel is sorting by. It also allows you to create multiple levels of sort which run simultaneously.</a:t>
            </a:r>
            <a:endParaRPr lang="en-US" dirty="0"/>
          </a:p>
        </p:txBody>
      </p:sp>
    </p:spTree>
    <p:extLst>
      <p:ext uri="{BB962C8B-B14F-4D97-AF65-F5344CB8AC3E}">
        <p14:creationId xmlns:p14="http://schemas.microsoft.com/office/powerpoint/2010/main" val="199430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26457" y="1962353"/>
            <a:ext cx="9018494" cy="247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True or False: You used </a:t>
            </a:r>
            <a:r>
              <a:rPr lang="en-US" sz="1800" b="1" dirty="0">
                <a:solidFill>
                  <a:srgbClr val="333333"/>
                </a:solidFill>
                <a:effectLst/>
                <a:latin typeface="unset"/>
                <a:ea typeface="Times New Roman" panose="02020603050405020304" pitchFamily="18" charset="0"/>
                <a:cs typeface="Arial" panose="020B0604020202020204" pitchFamily="34" charset="0"/>
              </a:rPr>
              <a:t>Sort</a:t>
            </a:r>
            <a:r>
              <a:rPr lang="en-US" sz="1800" dirty="0">
                <a:solidFill>
                  <a:srgbClr val="333333"/>
                </a:solidFill>
                <a:effectLst/>
                <a:latin typeface="Arial" panose="020B0604020202020204" pitchFamily="34" charset="0"/>
                <a:ea typeface="Times New Roman" panose="02020603050405020304" pitchFamily="18" charset="0"/>
              </a:rPr>
              <a:t> to sort the data using two columns with a first-level sort by </a:t>
            </a:r>
            <a:r>
              <a:rPr lang="en-US" sz="1800" b="1" dirty="0">
                <a:solidFill>
                  <a:srgbClr val="333333"/>
                </a:solidFill>
                <a:effectLst/>
                <a:latin typeface="unset"/>
                <a:ea typeface="Times New Roman" panose="02020603050405020304" pitchFamily="18" charset="0"/>
                <a:cs typeface="Arial" panose="020B0604020202020204" pitchFamily="34" charset="0"/>
              </a:rPr>
              <a:t>Supplier</a:t>
            </a:r>
            <a:r>
              <a:rPr lang="en-US" sz="1800" dirty="0">
                <a:solidFill>
                  <a:srgbClr val="333333"/>
                </a:solidFill>
                <a:effectLst/>
                <a:latin typeface="Arial" panose="020B0604020202020204" pitchFamily="34" charset="0"/>
                <a:ea typeface="Times New Roman" panose="02020603050405020304" pitchFamily="18" charset="0"/>
              </a:rPr>
              <a:t> and a second-level sort data by </a:t>
            </a:r>
            <a:r>
              <a:rPr lang="en-US" sz="1800" b="1" dirty="0">
                <a:solidFill>
                  <a:srgbClr val="333333"/>
                </a:solidFill>
                <a:effectLst/>
                <a:latin typeface="unset"/>
                <a:ea typeface="Times New Roman" panose="02020603050405020304" pitchFamily="18" charset="0"/>
                <a:cs typeface="Arial" panose="020B0604020202020204" pitchFamily="34" charset="0"/>
              </a:rPr>
              <a:t>Units in stock</a:t>
            </a:r>
            <a:r>
              <a:rPr lang="en-US" sz="1800" dirty="0">
                <a:solidFill>
                  <a:srgbClr val="333333"/>
                </a:solidFill>
                <a:effectLst/>
                <a:latin typeface="Arial" panose="020B0604020202020204" pitchFamily="34" charset="0"/>
                <a:ea typeface="Times New Roman" panose="02020603050405020304" pitchFamily="18" charset="0"/>
              </a:rPr>
              <a:t>. This meant that when the sort was complete, the </a:t>
            </a:r>
            <a:r>
              <a:rPr lang="en-US" sz="1800" b="1" dirty="0">
                <a:solidFill>
                  <a:srgbClr val="333333"/>
                </a:solidFill>
                <a:effectLst/>
                <a:latin typeface="unset"/>
                <a:ea typeface="Times New Roman" panose="02020603050405020304" pitchFamily="18" charset="0"/>
                <a:cs typeface="Arial" panose="020B0604020202020204" pitchFamily="34" charset="0"/>
              </a:rPr>
              <a:t>Supplier</a:t>
            </a:r>
            <a:r>
              <a:rPr lang="en-US" sz="1800" dirty="0">
                <a:solidFill>
                  <a:srgbClr val="333333"/>
                </a:solidFill>
                <a:effectLst/>
                <a:latin typeface="Arial" panose="020B0604020202020204" pitchFamily="34" charset="0"/>
                <a:ea typeface="Times New Roman" panose="02020603050405020304" pitchFamily="18" charset="0"/>
              </a:rPr>
              <a:t> entries were no longer in alphabetical order.</a:t>
            </a:r>
            <a:endParaRPr lang="en-US" sz="1800" dirty="0">
              <a:effectLst/>
              <a:latin typeface="Times New Roman" panose="02020603050405020304" pitchFamily="18" charset="0"/>
              <a:ea typeface="Times New Roman" panose="02020603050405020304" pitchFamily="18" charset="0"/>
            </a:endParaRPr>
          </a:p>
          <a:p>
            <a:pPr lvl="1">
              <a:lnSpc>
                <a:spcPct val="107000"/>
              </a:lnSpc>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UcPeriod"/>
            </a:pPr>
            <a:r>
              <a:rPr lang="en-US" dirty="0">
                <a:solidFill>
                  <a:srgbClr val="333333"/>
                </a:solidFill>
                <a:effectLst/>
                <a:latin typeface="Arial" panose="020B0604020202020204" pitchFamily="34" charset="0"/>
                <a:ea typeface="Times New Roman" panose="02020603050405020304" pitchFamily="18" charset="0"/>
              </a:rPr>
              <a:t>True</a:t>
            </a:r>
            <a:endParaRPr lang="en-US"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dirty="0">
                <a:solidFill>
                  <a:srgbClr val="333333"/>
                </a:solidFill>
              </a:rPr>
              <a:t>False</a:t>
            </a:r>
          </a:p>
        </p:txBody>
      </p:sp>
    </p:spTree>
    <p:extLst>
      <p:ext uri="{BB962C8B-B14F-4D97-AF65-F5344CB8AC3E}">
        <p14:creationId xmlns:p14="http://schemas.microsoft.com/office/powerpoint/2010/main" val="37313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26457" y="1962353"/>
            <a:ext cx="9018494" cy="247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True or False: You used </a:t>
            </a:r>
            <a:r>
              <a:rPr lang="en-US" sz="1800" b="1" dirty="0">
                <a:solidFill>
                  <a:srgbClr val="333333"/>
                </a:solidFill>
                <a:effectLst/>
                <a:latin typeface="unset"/>
                <a:ea typeface="Times New Roman" panose="02020603050405020304" pitchFamily="18" charset="0"/>
                <a:cs typeface="Arial" panose="020B0604020202020204" pitchFamily="34" charset="0"/>
              </a:rPr>
              <a:t>Sort</a:t>
            </a:r>
            <a:r>
              <a:rPr lang="en-US" sz="1800" dirty="0">
                <a:solidFill>
                  <a:srgbClr val="333333"/>
                </a:solidFill>
                <a:effectLst/>
                <a:latin typeface="Arial" panose="020B0604020202020204" pitchFamily="34" charset="0"/>
                <a:ea typeface="Times New Roman" panose="02020603050405020304" pitchFamily="18" charset="0"/>
              </a:rPr>
              <a:t> to sort the data using two columns with a first-level sort by </a:t>
            </a:r>
            <a:r>
              <a:rPr lang="en-US" sz="1800" b="1" dirty="0">
                <a:solidFill>
                  <a:srgbClr val="333333"/>
                </a:solidFill>
                <a:effectLst/>
                <a:latin typeface="unset"/>
                <a:ea typeface="Times New Roman" panose="02020603050405020304" pitchFamily="18" charset="0"/>
                <a:cs typeface="Arial" panose="020B0604020202020204" pitchFamily="34" charset="0"/>
              </a:rPr>
              <a:t>Supplier</a:t>
            </a:r>
            <a:r>
              <a:rPr lang="en-US" sz="1800" dirty="0">
                <a:solidFill>
                  <a:srgbClr val="333333"/>
                </a:solidFill>
                <a:effectLst/>
                <a:latin typeface="Arial" panose="020B0604020202020204" pitchFamily="34" charset="0"/>
                <a:ea typeface="Times New Roman" panose="02020603050405020304" pitchFamily="18" charset="0"/>
              </a:rPr>
              <a:t> and a second-level sort data by </a:t>
            </a:r>
            <a:r>
              <a:rPr lang="en-US" sz="1800" b="1" dirty="0">
                <a:solidFill>
                  <a:srgbClr val="333333"/>
                </a:solidFill>
                <a:effectLst/>
                <a:latin typeface="unset"/>
                <a:ea typeface="Times New Roman" panose="02020603050405020304" pitchFamily="18" charset="0"/>
                <a:cs typeface="Arial" panose="020B0604020202020204" pitchFamily="34" charset="0"/>
              </a:rPr>
              <a:t>Units in stock</a:t>
            </a:r>
            <a:r>
              <a:rPr lang="en-US" sz="1800" dirty="0">
                <a:solidFill>
                  <a:srgbClr val="333333"/>
                </a:solidFill>
                <a:effectLst/>
                <a:latin typeface="Arial" panose="020B0604020202020204" pitchFamily="34" charset="0"/>
                <a:ea typeface="Times New Roman" panose="02020603050405020304" pitchFamily="18" charset="0"/>
              </a:rPr>
              <a:t>. This meant that when the sort was complete, the </a:t>
            </a:r>
            <a:r>
              <a:rPr lang="en-US" sz="1800" b="1" dirty="0">
                <a:solidFill>
                  <a:srgbClr val="333333"/>
                </a:solidFill>
                <a:effectLst/>
                <a:latin typeface="unset"/>
                <a:ea typeface="Times New Roman" panose="02020603050405020304" pitchFamily="18" charset="0"/>
                <a:cs typeface="Arial" panose="020B0604020202020204" pitchFamily="34" charset="0"/>
              </a:rPr>
              <a:t>Supplier</a:t>
            </a:r>
            <a:r>
              <a:rPr lang="en-US" sz="1800" dirty="0">
                <a:solidFill>
                  <a:srgbClr val="333333"/>
                </a:solidFill>
                <a:effectLst/>
                <a:latin typeface="Arial" panose="020B0604020202020204" pitchFamily="34" charset="0"/>
                <a:ea typeface="Times New Roman" panose="02020603050405020304" pitchFamily="18" charset="0"/>
              </a:rPr>
              <a:t> entries were no longer in alphabetical order.</a:t>
            </a:r>
            <a:endParaRPr lang="en-US" sz="1800" dirty="0">
              <a:effectLst/>
              <a:latin typeface="Times New Roman" panose="02020603050405020304" pitchFamily="18" charset="0"/>
              <a:ea typeface="Times New Roman" panose="02020603050405020304" pitchFamily="18" charset="0"/>
            </a:endParaRPr>
          </a:p>
          <a:p>
            <a:pPr lvl="1">
              <a:lnSpc>
                <a:spcPct val="107000"/>
              </a:lnSpc>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UcPeriod"/>
            </a:pPr>
            <a:r>
              <a:rPr lang="en-US" dirty="0">
                <a:solidFill>
                  <a:srgbClr val="333333"/>
                </a:solidFill>
                <a:effectLst/>
                <a:latin typeface="Arial" panose="020B0604020202020204" pitchFamily="34" charset="0"/>
                <a:ea typeface="Times New Roman" panose="02020603050405020304" pitchFamily="18" charset="0"/>
              </a:rPr>
              <a:t>True</a:t>
            </a:r>
            <a:endParaRPr lang="en-US"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dirty="0">
                <a:solidFill>
                  <a:srgbClr val="FF0000"/>
                </a:solidFill>
                <a:effectLst/>
                <a:highlight>
                  <a:srgbClr val="FFFF00"/>
                </a:highlight>
                <a:latin typeface="Arial" panose="020B0604020202020204" pitchFamily="34" charset="0"/>
                <a:ea typeface="Times New Roman" panose="02020603050405020304" pitchFamily="18" charset="0"/>
              </a:rPr>
              <a:t>False</a:t>
            </a:r>
            <a:endParaRPr lang="en-US" dirty="0">
              <a:solidFill>
                <a:srgbClr val="FF0000"/>
              </a:solidFill>
              <a:effectLst/>
              <a:highlight>
                <a:srgbClr val="FFFF00"/>
              </a:highligh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4BD423E7-8789-93B3-CEC6-0300D977D935}"/>
              </a:ext>
            </a:extLst>
          </p:cNvPr>
          <p:cNvSpPr txBox="1"/>
          <p:nvPr/>
        </p:nvSpPr>
        <p:spPr>
          <a:xfrm>
            <a:off x="3639670" y="4581889"/>
            <a:ext cx="6096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 In a multi-level sort, the data is sorted first by the first level sort. This sort would have grouped the supplier's rows together. The second-level sort sorts these rows within the supplier groupings. The suppliers' names would therefore still be in alphabetical order.</a:t>
            </a:r>
            <a:endParaRPr lang="en-US" dirty="0"/>
          </a:p>
        </p:txBody>
      </p:sp>
    </p:spTree>
    <p:extLst>
      <p:ext uri="{BB962C8B-B14F-4D97-AF65-F5344CB8AC3E}">
        <p14:creationId xmlns:p14="http://schemas.microsoft.com/office/powerpoint/2010/main" val="321289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7490012" cy="2387600"/>
          </a:xfrm>
        </p:spPr>
        <p:txBody>
          <a:bodyPr vert="horz" lIns="91440" tIns="45720" rIns="91440" bIns="45720" rtlCol="0" anchor="b">
            <a:normAutofit/>
          </a:bodyPr>
          <a:lstStyle/>
          <a:p>
            <a:r>
              <a:rPr lang="en-US" sz="5000" b="1" dirty="0">
                <a:solidFill>
                  <a:schemeClr val="bg1"/>
                </a:solidFill>
              </a:rPr>
              <a:t>Exercise 2B: </a:t>
            </a:r>
            <a:br>
              <a:rPr lang="en-US" sz="5000" b="1" dirty="0">
                <a:solidFill>
                  <a:schemeClr val="bg1"/>
                </a:solidFill>
              </a:rPr>
            </a:br>
            <a:r>
              <a:rPr lang="en-US" sz="5000" b="1" dirty="0">
                <a:solidFill>
                  <a:schemeClr val="bg1"/>
                </a:solidFill>
              </a:rPr>
              <a:t>Filtering data</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6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71282" y="1792658"/>
            <a:ext cx="9018494" cy="327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have five filters in place on the data in your worksheet. What is the quickest way to remove all filters and restore the full display of data?</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Use the </a:t>
            </a:r>
            <a:r>
              <a:rPr lang="en-US" sz="2400" b="1" dirty="0">
                <a:solidFill>
                  <a:srgbClr val="333333"/>
                </a:solidFill>
                <a:effectLst/>
                <a:latin typeface="unset"/>
                <a:ea typeface="Times New Roman" panose="02020603050405020304" pitchFamily="18" charset="0"/>
                <a:cs typeface="Arial" panose="020B0604020202020204" pitchFamily="34" charset="0"/>
              </a:rPr>
              <a:t>Undo </a:t>
            </a:r>
            <a:r>
              <a:rPr lang="en-US" sz="2400" dirty="0">
                <a:solidFill>
                  <a:srgbClr val="333333"/>
                </a:solidFill>
                <a:effectLst/>
                <a:ea typeface="Times New Roman" panose="02020603050405020304" pitchFamily="18" charset="0"/>
              </a:rPr>
              <a:t>button.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Use the </a:t>
            </a:r>
            <a:r>
              <a:rPr lang="en-US" sz="2400" b="1" dirty="0">
                <a:solidFill>
                  <a:srgbClr val="333333"/>
                </a:solidFill>
                <a:effectLst/>
                <a:latin typeface="unset"/>
                <a:ea typeface="Times New Roman" panose="02020603050405020304" pitchFamily="18" charset="0"/>
                <a:cs typeface="Arial" panose="020B0604020202020204" pitchFamily="34" charset="0"/>
              </a:rPr>
              <a:t>Clear </a:t>
            </a:r>
            <a:r>
              <a:rPr lang="en-US" sz="2400" dirty="0">
                <a:solidFill>
                  <a:srgbClr val="333333"/>
                </a:solidFill>
                <a:effectLst/>
                <a:ea typeface="Times New Roman" panose="02020603050405020304" pitchFamily="18" charset="0"/>
              </a:rPr>
              <a:t>option on the </a:t>
            </a:r>
            <a:r>
              <a:rPr lang="en-US" sz="2400" b="1" dirty="0">
                <a:solidFill>
                  <a:srgbClr val="333333"/>
                </a:solidFill>
                <a:effectLst/>
                <a:latin typeface="unset"/>
                <a:ea typeface="Times New Roman" panose="02020603050405020304" pitchFamily="18" charset="0"/>
                <a:cs typeface="Arial" panose="020B0604020202020204" pitchFamily="34" charset="0"/>
              </a:rPr>
              <a:t>Data </a:t>
            </a:r>
            <a:r>
              <a:rPr lang="en-US" sz="2400" dirty="0">
                <a:solidFill>
                  <a:srgbClr val="333333"/>
                </a:solidFill>
                <a:effectLst/>
                <a:ea typeface="Times New Roman" panose="02020603050405020304" pitchFamily="18" charset="0"/>
              </a:rPr>
              <a:t>ribbon.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Use the </a:t>
            </a:r>
            <a:r>
              <a:rPr lang="en-US" sz="2400" b="1" dirty="0">
                <a:solidFill>
                  <a:srgbClr val="333333"/>
                </a:solidFill>
                <a:effectLst/>
                <a:latin typeface="unset"/>
                <a:ea typeface="Times New Roman" panose="02020603050405020304" pitchFamily="18" charset="0"/>
                <a:cs typeface="Arial" panose="020B0604020202020204" pitchFamily="34" charset="0"/>
              </a:rPr>
              <a:t>Clear filter from</a:t>
            </a:r>
            <a:r>
              <a:rPr lang="en-US" sz="2400" dirty="0">
                <a:solidFill>
                  <a:srgbClr val="333333"/>
                </a:solidFill>
                <a:effectLst/>
                <a:ea typeface="Times New Roman" panose="02020603050405020304" pitchFamily="18" charset="0"/>
              </a:rPr>
              <a:t> choice in each filter drop-down.</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533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71282" y="1792658"/>
            <a:ext cx="9018494" cy="327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4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have five filters in place on the data in your worksheet. What is the quickest way to remove all filters and restore the full display of data?</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Use the </a:t>
            </a:r>
            <a:r>
              <a:rPr lang="en-US" sz="2400" b="1" dirty="0">
                <a:solidFill>
                  <a:srgbClr val="333333"/>
                </a:solidFill>
                <a:effectLst/>
                <a:latin typeface="unset"/>
                <a:ea typeface="Times New Roman" panose="02020603050405020304" pitchFamily="18" charset="0"/>
                <a:cs typeface="Arial" panose="020B0604020202020204" pitchFamily="34" charset="0"/>
              </a:rPr>
              <a:t>Undo </a:t>
            </a:r>
            <a:r>
              <a:rPr lang="en-US" sz="2400" dirty="0">
                <a:solidFill>
                  <a:srgbClr val="333333"/>
                </a:solidFill>
                <a:effectLst/>
                <a:ea typeface="Times New Roman" panose="02020603050405020304" pitchFamily="18" charset="0"/>
              </a:rPr>
              <a:t>button.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FF0000"/>
                </a:solidFill>
                <a:effectLst/>
                <a:highlight>
                  <a:srgbClr val="FFFF00"/>
                </a:highlight>
                <a:ea typeface="Times New Roman" panose="02020603050405020304" pitchFamily="18" charset="0"/>
              </a:rPr>
              <a:t>Use the </a:t>
            </a:r>
            <a:r>
              <a:rPr lang="en-US" sz="2400" b="1" dirty="0">
                <a:solidFill>
                  <a:srgbClr val="FF0000"/>
                </a:solidFill>
                <a:effectLst/>
                <a:highlight>
                  <a:srgbClr val="FFFF00"/>
                </a:highlight>
                <a:latin typeface="unset"/>
                <a:ea typeface="Times New Roman" panose="02020603050405020304" pitchFamily="18" charset="0"/>
                <a:cs typeface="Arial" panose="020B0604020202020204" pitchFamily="34" charset="0"/>
              </a:rPr>
              <a:t>Clear </a:t>
            </a:r>
            <a:r>
              <a:rPr lang="en-US" sz="2400" dirty="0">
                <a:solidFill>
                  <a:srgbClr val="FF0000"/>
                </a:solidFill>
                <a:effectLst/>
                <a:highlight>
                  <a:srgbClr val="FFFF00"/>
                </a:highlight>
                <a:ea typeface="Times New Roman" panose="02020603050405020304" pitchFamily="18" charset="0"/>
              </a:rPr>
              <a:t>option on the </a:t>
            </a:r>
            <a:r>
              <a:rPr lang="en-US" sz="2400" b="1" dirty="0">
                <a:solidFill>
                  <a:srgbClr val="FF0000"/>
                </a:solidFill>
                <a:effectLst/>
                <a:highlight>
                  <a:srgbClr val="FFFF00"/>
                </a:highlight>
                <a:latin typeface="unset"/>
                <a:ea typeface="Times New Roman" panose="02020603050405020304" pitchFamily="18" charset="0"/>
                <a:cs typeface="Arial" panose="020B0604020202020204" pitchFamily="34" charset="0"/>
              </a:rPr>
              <a:t>Data </a:t>
            </a:r>
            <a:r>
              <a:rPr lang="en-US" sz="2400" dirty="0">
                <a:solidFill>
                  <a:srgbClr val="FF0000"/>
                </a:solidFill>
                <a:effectLst/>
                <a:highlight>
                  <a:srgbClr val="FFFF00"/>
                </a:highlight>
                <a:ea typeface="Times New Roman" panose="02020603050405020304" pitchFamily="18" charset="0"/>
              </a:rPr>
              <a:t>ribbon</a:t>
            </a:r>
            <a:r>
              <a:rPr lang="en-US" sz="2400" dirty="0">
                <a:solidFill>
                  <a:srgbClr val="333333"/>
                </a:solidFill>
                <a:effectLst/>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Use the </a:t>
            </a:r>
            <a:r>
              <a:rPr lang="en-US" sz="2400" b="1" dirty="0">
                <a:solidFill>
                  <a:srgbClr val="333333"/>
                </a:solidFill>
                <a:effectLst/>
                <a:latin typeface="unset"/>
                <a:ea typeface="Times New Roman" panose="02020603050405020304" pitchFamily="18" charset="0"/>
                <a:cs typeface="Arial" panose="020B0604020202020204" pitchFamily="34" charset="0"/>
              </a:rPr>
              <a:t>Clear filter from</a:t>
            </a:r>
            <a:r>
              <a:rPr lang="en-US" sz="2400" dirty="0">
                <a:solidFill>
                  <a:srgbClr val="333333"/>
                </a:solidFill>
                <a:effectLst/>
                <a:ea typeface="Times New Roman" panose="02020603050405020304" pitchFamily="18" charset="0"/>
              </a:rPr>
              <a:t> choice in each filter drop-down.</a:t>
            </a:r>
            <a:endParaRPr lang="en-US" sz="24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43999301-60BD-E701-21BB-3E5680F97691}"/>
              </a:ext>
            </a:extLst>
          </p:cNvPr>
          <p:cNvSpPr txBox="1"/>
          <p:nvPr/>
        </p:nvSpPr>
        <p:spPr>
          <a:xfrm>
            <a:off x="4222377" y="5331591"/>
            <a:ext cx="6096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The </a:t>
            </a:r>
            <a:r>
              <a:rPr lang="en-US" b="1" i="0" dirty="0">
                <a:solidFill>
                  <a:srgbClr val="1F1F1F"/>
                </a:solidFill>
                <a:effectLst/>
                <a:latin typeface="unset"/>
              </a:rPr>
              <a:t>Clear </a:t>
            </a:r>
            <a:r>
              <a:rPr lang="en-US" b="0" i="0" dirty="0">
                <a:solidFill>
                  <a:srgbClr val="1F1F1F"/>
                </a:solidFill>
                <a:effectLst/>
                <a:latin typeface="Source Sans Pro" panose="020B0503030403020204" pitchFamily="34" charset="0"/>
              </a:rPr>
              <a:t>choice which is to the right of the </a:t>
            </a:r>
            <a:r>
              <a:rPr lang="en-US" b="1" i="0" dirty="0">
                <a:solidFill>
                  <a:srgbClr val="1F1F1F"/>
                </a:solidFill>
                <a:effectLst/>
                <a:latin typeface="unset"/>
              </a:rPr>
              <a:t>Filter </a:t>
            </a:r>
            <a:r>
              <a:rPr lang="en-US" b="0" i="0" dirty="0">
                <a:solidFill>
                  <a:srgbClr val="1F1F1F"/>
                </a:solidFill>
                <a:effectLst/>
                <a:latin typeface="Source Sans Pro" panose="020B0503030403020204" pitchFamily="34" charset="0"/>
              </a:rPr>
              <a:t>button on the </a:t>
            </a:r>
            <a:r>
              <a:rPr lang="en-US" b="1" i="0" dirty="0">
                <a:solidFill>
                  <a:srgbClr val="1F1F1F"/>
                </a:solidFill>
                <a:effectLst/>
                <a:latin typeface="unset"/>
              </a:rPr>
              <a:t>Data </a:t>
            </a:r>
            <a:r>
              <a:rPr lang="en-US" b="0" i="0" dirty="0">
                <a:solidFill>
                  <a:srgbClr val="1F1F1F"/>
                </a:solidFill>
                <a:effectLst/>
                <a:latin typeface="Source Sans Pro" panose="020B0503030403020204" pitchFamily="34" charset="0"/>
              </a:rPr>
              <a:t>ribbon is the quickest way to remove all filters in place.</a:t>
            </a:r>
            <a:endParaRPr lang="en-US" dirty="0"/>
          </a:p>
        </p:txBody>
      </p:sp>
    </p:spTree>
    <p:extLst>
      <p:ext uri="{BB962C8B-B14F-4D97-AF65-F5344CB8AC3E}">
        <p14:creationId xmlns:p14="http://schemas.microsoft.com/office/powerpoint/2010/main" val="67692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17494" y="2075357"/>
            <a:ext cx="9018494" cy="37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2</a:t>
            </a:r>
            <a:endParaRPr kumimoji="0" lang="en-US" altLang="en-US" sz="48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are working with a large block of data. You applied a </a:t>
            </a:r>
            <a:r>
              <a:rPr lang="en-US" sz="2400" b="1" dirty="0">
                <a:solidFill>
                  <a:srgbClr val="333333"/>
                </a:solidFill>
                <a:effectLst/>
                <a:latin typeface="unset"/>
                <a:ea typeface="Times New Roman" panose="02020603050405020304" pitchFamily="18" charset="0"/>
                <a:cs typeface="Arial" panose="020B0604020202020204" pitchFamily="34" charset="0"/>
              </a:rPr>
              <a:t>filter </a:t>
            </a:r>
            <a:r>
              <a:rPr lang="en-US" sz="2400" dirty="0">
                <a:solidFill>
                  <a:srgbClr val="333333"/>
                </a:solidFill>
                <a:effectLst/>
                <a:ea typeface="Times New Roman" panose="02020603050405020304" pitchFamily="18" charset="0"/>
              </a:rPr>
              <a:t>but there are still a lot of rows visible. How can you determine how many results you have found?</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Check the bottom-left of the Excel screen.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Check the bottom-right of the Excel Screen.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Check the middle of the</a:t>
            </a:r>
            <a:r>
              <a:rPr lang="en-US" sz="2400" b="1" dirty="0">
                <a:solidFill>
                  <a:srgbClr val="333333"/>
                </a:solidFill>
                <a:effectLst/>
                <a:latin typeface="unset"/>
                <a:ea typeface="Times New Roman" panose="02020603050405020304" pitchFamily="18" charset="0"/>
                <a:cs typeface="Arial" panose="020B0604020202020204" pitchFamily="34" charset="0"/>
              </a:rPr>
              <a:t> status bar.</a:t>
            </a:r>
            <a:endParaRPr lang="en-US" sz="2400" dirty="0">
              <a:effectLst/>
              <a:latin typeface="Times New Roman" panose="02020603050405020304" pitchFamily="18" charset="0"/>
              <a:ea typeface="Times New Roman" panose="02020603050405020304" pitchFamily="18" charset="0"/>
            </a:endParaRPr>
          </a:p>
          <a:p>
            <a:pPr marL="457200"/>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3298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656989"/>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43627E"/>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2880438"/>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3091998"/>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984027" y="3198919"/>
            <a:ext cx="7135429" cy="584775"/>
          </a:xfrm>
          <a:prstGeom prst="rect">
            <a:avLst/>
          </a:prstGeom>
          <a:noFill/>
        </p:spPr>
        <p:txBody>
          <a:bodyPr wrap="square" rtlCol="0">
            <a:spAutoFit/>
          </a:bodyPr>
          <a:lstStyle/>
          <a:p>
            <a:pPr lvl="0" algn="ctr">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Navigations and Editing Features</a:t>
            </a:r>
            <a:endPar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endParaRPr>
          </a:p>
        </p:txBody>
      </p:sp>
      <p:grpSp>
        <p:nvGrpSpPr>
          <p:cNvPr id="19" name="Group 18">
            <a:extLst>
              <a:ext uri="{FF2B5EF4-FFF2-40B4-BE49-F238E27FC236}">
                <a16:creationId xmlns:a16="http://schemas.microsoft.com/office/drawing/2014/main" id="{72FEAC0A-4AC8-9162-3E32-890E514AF971}"/>
              </a:ext>
            </a:extLst>
          </p:cNvPr>
          <p:cNvGrpSpPr/>
          <p:nvPr/>
        </p:nvGrpSpPr>
        <p:grpSpPr>
          <a:xfrm>
            <a:off x="9129928" y="10625023"/>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6319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017494" y="2075357"/>
            <a:ext cx="9018494" cy="37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2</a:t>
            </a:r>
            <a:endParaRPr kumimoji="0" lang="en-US" altLang="en-US" sz="48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You are working with a large block of data. You applied a </a:t>
            </a:r>
            <a:r>
              <a:rPr lang="en-US" sz="2400" b="1" dirty="0">
                <a:solidFill>
                  <a:srgbClr val="333333"/>
                </a:solidFill>
                <a:effectLst/>
                <a:latin typeface="unset"/>
                <a:ea typeface="Times New Roman" panose="02020603050405020304" pitchFamily="18" charset="0"/>
                <a:cs typeface="Arial" panose="020B0604020202020204" pitchFamily="34" charset="0"/>
              </a:rPr>
              <a:t>filter </a:t>
            </a:r>
            <a:r>
              <a:rPr lang="en-US" sz="2400" dirty="0">
                <a:solidFill>
                  <a:srgbClr val="333333"/>
                </a:solidFill>
                <a:effectLst/>
                <a:ea typeface="Times New Roman" panose="02020603050405020304" pitchFamily="18" charset="0"/>
              </a:rPr>
              <a:t>but there are still a lot of rows visible. How can you determine how many results you have found?</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FF0000"/>
                </a:solidFill>
                <a:effectLst/>
                <a:highlight>
                  <a:srgbClr val="FFFF00"/>
                </a:highlight>
                <a:ea typeface="Times New Roman" panose="02020603050405020304" pitchFamily="18" charset="0"/>
              </a:rPr>
              <a:t>Check the bottom-left of the Excel screen</a:t>
            </a:r>
            <a:r>
              <a:rPr lang="en-US" sz="2400" dirty="0">
                <a:solidFill>
                  <a:srgbClr val="333333"/>
                </a:solidFill>
                <a:effectLst/>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Check the bottom-right of the Excel Screen.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Check the middle of the</a:t>
            </a:r>
            <a:r>
              <a:rPr lang="en-US" sz="2400" b="1" dirty="0">
                <a:solidFill>
                  <a:srgbClr val="333333"/>
                </a:solidFill>
                <a:effectLst/>
                <a:latin typeface="unset"/>
                <a:ea typeface="Times New Roman" panose="02020603050405020304" pitchFamily="18" charset="0"/>
                <a:cs typeface="Arial" panose="020B0604020202020204" pitchFamily="34" charset="0"/>
              </a:rPr>
              <a:t> status bar.</a:t>
            </a:r>
            <a:endParaRPr lang="en-US" sz="2400" dirty="0">
              <a:effectLst/>
              <a:latin typeface="Times New Roman" panose="02020603050405020304" pitchFamily="18" charset="0"/>
              <a:ea typeface="Times New Roman" panose="02020603050405020304" pitchFamily="18" charset="0"/>
            </a:endParaRPr>
          </a:p>
          <a:p>
            <a:pPr marL="457200"/>
            <a:endParaRPr lang="en-US" sz="24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351BF1CB-C245-0C12-CFD3-745CB5A0B74C}"/>
              </a:ext>
            </a:extLst>
          </p:cNvPr>
          <p:cNvSpPr txBox="1"/>
          <p:nvPr/>
        </p:nvSpPr>
        <p:spPr>
          <a:xfrm>
            <a:off x="5078506" y="5517316"/>
            <a:ext cx="6096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The bottom-left of the Excel screen will display a message showing how many records were found.</a:t>
            </a:r>
            <a:endParaRPr lang="en-US" dirty="0"/>
          </a:p>
        </p:txBody>
      </p:sp>
    </p:spTree>
    <p:extLst>
      <p:ext uri="{BB962C8B-B14F-4D97-AF65-F5344CB8AC3E}">
        <p14:creationId xmlns:p14="http://schemas.microsoft.com/office/powerpoint/2010/main" val="183910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205753" y="1812687"/>
            <a:ext cx="9018494" cy="444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6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In the exercise, you selected the </a:t>
            </a:r>
            <a:r>
              <a:rPr lang="en-US" sz="2400" b="1" dirty="0">
                <a:solidFill>
                  <a:srgbClr val="333333"/>
                </a:solidFill>
                <a:effectLst/>
                <a:latin typeface="unset"/>
                <a:ea typeface="Times New Roman" panose="02020603050405020304" pitchFamily="18" charset="0"/>
                <a:cs typeface="Arial" panose="020B0604020202020204" pitchFamily="34" charset="0"/>
              </a:rPr>
              <a:t>Product Name</a:t>
            </a:r>
            <a:r>
              <a:rPr lang="en-US" sz="2400" dirty="0">
                <a:solidFill>
                  <a:srgbClr val="333333"/>
                </a:solidFill>
                <a:effectLst/>
                <a:ea typeface="Times New Roman" panose="02020603050405020304" pitchFamily="18" charset="0"/>
              </a:rPr>
              <a:t> </a:t>
            </a:r>
            <a:r>
              <a:rPr lang="en-US" sz="2400" b="1" dirty="0">
                <a:solidFill>
                  <a:srgbClr val="333333"/>
                </a:solidFill>
                <a:effectLst/>
                <a:latin typeface="unset"/>
                <a:ea typeface="Times New Roman" panose="02020603050405020304" pitchFamily="18" charset="0"/>
                <a:cs typeface="Arial" panose="020B0604020202020204" pitchFamily="34" charset="0"/>
              </a:rPr>
              <a:t>filter</a:t>
            </a:r>
            <a:r>
              <a:rPr lang="en-US" sz="2400" dirty="0">
                <a:solidFill>
                  <a:srgbClr val="333333"/>
                </a:solidFill>
                <a:effectLst/>
                <a:ea typeface="Times New Roman" panose="02020603050405020304" pitchFamily="18" charset="0"/>
              </a:rPr>
              <a:t> to filter and find all the entries relating to mountain bikes. What were your next steps?</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You selected </a:t>
            </a:r>
            <a:r>
              <a:rPr lang="en-US" sz="2400" b="1" dirty="0">
                <a:solidFill>
                  <a:srgbClr val="333333"/>
                </a:solidFill>
                <a:effectLst/>
                <a:latin typeface="unset"/>
                <a:ea typeface="Times New Roman" panose="02020603050405020304" pitchFamily="18" charset="0"/>
                <a:cs typeface="Arial" panose="020B0604020202020204" pitchFamily="34" charset="0"/>
              </a:rPr>
              <a:t>Text filter</a:t>
            </a:r>
            <a:r>
              <a:rPr lang="en-US" sz="2400" dirty="0">
                <a:solidFill>
                  <a:srgbClr val="333333"/>
                </a:solidFill>
                <a:effectLst/>
                <a:ea typeface="Times New Roman" panose="02020603050405020304" pitchFamily="18" charset="0"/>
              </a:rPr>
              <a:t> and then </a:t>
            </a:r>
            <a:r>
              <a:rPr lang="en-US" sz="2400" b="1" dirty="0">
                <a:solidFill>
                  <a:srgbClr val="333333"/>
                </a:solidFill>
                <a:effectLst/>
                <a:latin typeface="unset"/>
                <a:ea typeface="Times New Roman" panose="02020603050405020304" pitchFamily="18" charset="0"/>
                <a:cs typeface="Arial" panose="020B0604020202020204" pitchFamily="34" charset="0"/>
              </a:rPr>
              <a:t>begins </a:t>
            </a:r>
            <a:r>
              <a:rPr lang="en-US" sz="2400" dirty="0">
                <a:solidFill>
                  <a:srgbClr val="333333"/>
                </a:solidFill>
                <a:effectLst/>
                <a:ea typeface="Times New Roman" panose="02020603050405020304" pitchFamily="18" charset="0"/>
              </a:rPr>
              <a:t>on the sub-menu. </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You selected </a:t>
            </a:r>
            <a:r>
              <a:rPr lang="en-US" sz="2400" b="1" dirty="0">
                <a:solidFill>
                  <a:srgbClr val="333333"/>
                </a:solidFill>
                <a:effectLst/>
                <a:latin typeface="unset"/>
                <a:ea typeface="Times New Roman" panose="02020603050405020304" pitchFamily="18" charset="0"/>
                <a:cs typeface="Arial" panose="020B0604020202020204" pitchFamily="34" charset="0"/>
              </a:rPr>
              <a:t>Text filter</a:t>
            </a:r>
            <a:r>
              <a:rPr lang="en-US" sz="2400" dirty="0">
                <a:solidFill>
                  <a:srgbClr val="333333"/>
                </a:solidFill>
                <a:effectLst/>
                <a:ea typeface="Times New Roman" panose="02020603050405020304" pitchFamily="18" charset="0"/>
              </a:rPr>
              <a:t> and then </a:t>
            </a:r>
            <a:r>
              <a:rPr lang="en-US" sz="2400" b="1" dirty="0">
                <a:solidFill>
                  <a:srgbClr val="333333"/>
                </a:solidFill>
                <a:effectLst/>
                <a:latin typeface="unset"/>
                <a:ea typeface="Times New Roman" panose="02020603050405020304" pitchFamily="18" charset="0"/>
                <a:cs typeface="Arial" panose="020B0604020202020204" pitchFamily="34" charset="0"/>
              </a:rPr>
              <a:t>equals </a:t>
            </a:r>
            <a:r>
              <a:rPr lang="en-US" sz="2400" dirty="0">
                <a:solidFill>
                  <a:srgbClr val="333333"/>
                </a:solidFill>
                <a:effectLst/>
                <a:ea typeface="Times New Roman" panose="02020603050405020304" pitchFamily="18" charset="0"/>
              </a:rPr>
              <a:t>on the sub-menu.</a:t>
            </a:r>
            <a:endParaRPr lang="en-US" sz="2400" dirty="0">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You selected </a:t>
            </a:r>
            <a:r>
              <a:rPr lang="en-US" sz="2400" b="1" dirty="0">
                <a:solidFill>
                  <a:srgbClr val="333333"/>
                </a:solidFill>
                <a:effectLst/>
                <a:latin typeface="unset"/>
                <a:ea typeface="Times New Roman" panose="02020603050405020304" pitchFamily="18" charset="0"/>
                <a:cs typeface="Arial" panose="020B0604020202020204" pitchFamily="34" charset="0"/>
              </a:rPr>
              <a:t>Text filter</a:t>
            </a:r>
            <a:r>
              <a:rPr lang="en-US" sz="2400" dirty="0">
                <a:solidFill>
                  <a:srgbClr val="333333"/>
                </a:solidFill>
                <a:effectLst/>
                <a:ea typeface="Times New Roman" panose="02020603050405020304" pitchFamily="18" charset="0"/>
              </a:rPr>
              <a:t> and then </a:t>
            </a:r>
            <a:r>
              <a:rPr lang="en-US" sz="2400" b="1" dirty="0">
                <a:solidFill>
                  <a:srgbClr val="333333"/>
                </a:solidFill>
                <a:effectLst/>
                <a:latin typeface="unset"/>
                <a:ea typeface="Times New Roman" panose="02020603050405020304" pitchFamily="18" charset="0"/>
                <a:cs typeface="Arial" panose="020B0604020202020204" pitchFamily="34" charset="0"/>
              </a:rPr>
              <a:t>contains </a:t>
            </a:r>
            <a:r>
              <a:rPr lang="en-US" sz="2400" dirty="0">
                <a:solidFill>
                  <a:srgbClr val="333333"/>
                </a:solidFill>
                <a:effectLst/>
                <a:ea typeface="Times New Roman" panose="02020603050405020304" pitchFamily="18" charset="0"/>
              </a:rPr>
              <a:t>on the sub-menu</a:t>
            </a:r>
            <a:endParaRPr lang="en-US" sz="2400" dirty="0">
              <a:effectLst/>
              <a:latin typeface="Times New Roman" panose="02020603050405020304" pitchFamily="18" charset="0"/>
              <a:ea typeface="Times New Roman" panose="02020603050405020304" pitchFamily="18" charset="0"/>
            </a:endParaRPr>
          </a:p>
          <a:p>
            <a:pPr marL="457200"/>
            <a:r>
              <a:rPr lang="en-US" sz="2400" dirty="0">
                <a:solidFill>
                  <a:srgbClr val="333333"/>
                </a:solidFill>
                <a:effectLst/>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457200"/>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76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205753" y="1812687"/>
            <a:ext cx="9018494" cy="444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60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r>
              <a:rPr lang="en-US" sz="2400" dirty="0">
                <a:solidFill>
                  <a:srgbClr val="333333"/>
                </a:solidFill>
                <a:effectLst/>
                <a:ea typeface="Times New Roman" panose="02020603050405020304" pitchFamily="18" charset="0"/>
              </a:rPr>
              <a:t>In the exercise, you selected the </a:t>
            </a:r>
            <a:r>
              <a:rPr lang="en-US" sz="2400" b="1" dirty="0">
                <a:solidFill>
                  <a:srgbClr val="333333"/>
                </a:solidFill>
                <a:effectLst/>
                <a:latin typeface="unset"/>
                <a:ea typeface="Times New Roman" panose="02020603050405020304" pitchFamily="18" charset="0"/>
                <a:cs typeface="Arial" panose="020B0604020202020204" pitchFamily="34" charset="0"/>
              </a:rPr>
              <a:t>Product Name</a:t>
            </a:r>
            <a:r>
              <a:rPr lang="en-US" sz="2400" dirty="0">
                <a:solidFill>
                  <a:srgbClr val="333333"/>
                </a:solidFill>
                <a:effectLst/>
                <a:ea typeface="Times New Roman" panose="02020603050405020304" pitchFamily="18" charset="0"/>
              </a:rPr>
              <a:t> </a:t>
            </a:r>
            <a:r>
              <a:rPr lang="en-US" sz="2400" b="1" dirty="0">
                <a:solidFill>
                  <a:srgbClr val="333333"/>
                </a:solidFill>
                <a:effectLst/>
                <a:latin typeface="unset"/>
                <a:ea typeface="Times New Roman" panose="02020603050405020304" pitchFamily="18" charset="0"/>
                <a:cs typeface="Arial" panose="020B0604020202020204" pitchFamily="34" charset="0"/>
              </a:rPr>
              <a:t>filter</a:t>
            </a:r>
            <a:r>
              <a:rPr lang="en-US" sz="2400" dirty="0">
                <a:solidFill>
                  <a:srgbClr val="333333"/>
                </a:solidFill>
                <a:effectLst/>
                <a:ea typeface="Times New Roman" panose="02020603050405020304" pitchFamily="18" charset="0"/>
              </a:rPr>
              <a:t> to filter and find all the entries relating to mountain bikes. What were your next steps?</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You selected </a:t>
            </a:r>
            <a:r>
              <a:rPr lang="en-US" sz="2400" b="1" dirty="0">
                <a:solidFill>
                  <a:srgbClr val="333333"/>
                </a:solidFill>
                <a:effectLst/>
                <a:latin typeface="unset"/>
                <a:ea typeface="Times New Roman" panose="02020603050405020304" pitchFamily="18" charset="0"/>
                <a:cs typeface="Arial" panose="020B0604020202020204" pitchFamily="34" charset="0"/>
              </a:rPr>
              <a:t>Text filter</a:t>
            </a:r>
            <a:r>
              <a:rPr lang="en-US" sz="2400" dirty="0">
                <a:solidFill>
                  <a:srgbClr val="333333"/>
                </a:solidFill>
                <a:effectLst/>
                <a:ea typeface="Times New Roman" panose="02020603050405020304" pitchFamily="18" charset="0"/>
              </a:rPr>
              <a:t> and then </a:t>
            </a:r>
            <a:r>
              <a:rPr lang="en-US" sz="2400" b="1" dirty="0">
                <a:solidFill>
                  <a:srgbClr val="333333"/>
                </a:solidFill>
                <a:effectLst/>
                <a:latin typeface="unset"/>
                <a:ea typeface="Times New Roman" panose="02020603050405020304" pitchFamily="18" charset="0"/>
                <a:cs typeface="Arial" panose="020B0604020202020204" pitchFamily="34" charset="0"/>
              </a:rPr>
              <a:t>begins </a:t>
            </a:r>
            <a:r>
              <a:rPr lang="en-US" sz="2400" dirty="0">
                <a:solidFill>
                  <a:srgbClr val="333333"/>
                </a:solidFill>
                <a:effectLst/>
                <a:ea typeface="Times New Roman" panose="02020603050405020304" pitchFamily="18" charset="0"/>
              </a:rPr>
              <a:t>on the sub-menu. </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ea typeface="Times New Roman" panose="02020603050405020304" pitchFamily="18" charset="0"/>
              </a:rPr>
              <a:t>You selected </a:t>
            </a:r>
            <a:r>
              <a:rPr lang="en-US" sz="2400" b="1" dirty="0">
                <a:solidFill>
                  <a:srgbClr val="333333"/>
                </a:solidFill>
                <a:effectLst/>
                <a:latin typeface="unset"/>
                <a:ea typeface="Times New Roman" panose="02020603050405020304" pitchFamily="18" charset="0"/>
                <a:cs typeface="Arial" panose="020B0604020202020204" pitchFamily="34" charset="0"/>
              </a:rPr>
              <a:t>Text filter</a:t>
            </a:r>
            <a:r>
              <a:rPr lang="en-US" sz="2400" dirty="0">
                <a:solidFill>
                  <a:srgbClr val="333333"/>
                </a:solidFill>
                <a:effectLst/>
                <a:ea typeface="Times New Roman" panose="02020603050405020304" pitchFamily="18" charset="0"/>
              </a:rPr>
              <a:t> and then </a:t>
            </a:r>
            <a:r>
              <a:rPr lang="en-US" sz="2400" b="1" dirty="0">
                <a:solidFill>
                  <a:srgbClr val="333333"/>
                </a:solidFill>
                <a:effectLst/>
                <a:latin typeface="unset"/>
                <a:ea typeface="Times New Roman" panose="02020603050405020304" pitchFamily="18" charset="0"/>
                <a:cs typeface="Arial" panose="020B0604020202020204" pitchFamily="34" charset="0"/>
              </a:rPr>
              <a:t>equals </a:t>
            </a:r>
            <a:r>
              <a:rPr lang="en-US" sz="2400" dirty="0">
                <a:solidFill>
                  <a:srgbClr val="333333"/>
                </a:solidFill>
                <a:effectLst/>
                <a:ea typeface="Times New Roman" panose="02020603050405020304" pitchFamily="18" charset="0"/>
              </a:rPr>
              <a:t>on the sub-menu.</a:t>
            </a:r>
            <a:endParaRPr lang="en-US" sz="2400" dirty="0">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FF0000"/>
                </a:solidFill>
                <a:effectLst/>
                <a:highlight>
                  <a:srgbClr val="FFFF00"/>
                </a:highlight>
                <a:ea typeface="Times New Roman" panose="02020603050405020304" pitchFamily="18" charset="0"/>
              </a:rPr>
              <a:t>You selected </a:t>
            </a:r>
            <a:r>
              <a:rPr lang="en-US" sz="2400" b="1" dirty="0">
                <a:solidFill>
                  <a:srgbClr val="FF0000"/>
                </a:solidFill>
                <a:effectLst/>
                <a:highlight>
                  <a:srgbClr val="FFFF00"/>
                </a:highlight>
                <a:latin typeface="unset"/>
                <a:ea typeface="Times New Roman" panose="02020603050405020304" pitchFamily="18" charset="0"/>
                <a:cs typeface="Arial" panose="020B0604020202020204" pitchFamily="34" charset="0"/>
              </a:rPr>
              <a:t>Text filter</a:t>
            </a:r>
            <a:r>
              <a:rPr lang="en-US" sz="2400" dirty="0">
                <a:solidFill>
                  <a:srgbClr val="FF0000"/>
                </a:solidFill>
                <a:effectLst/>
                <a:highlight>
                  <a:srgbClr val="FFFF00"/>
                </a:highlight>
                <a:ea typeface="Times New Roman" panose="02020603050405020304" pitchFamily="18" charset="0"/>
              </a:rPr>
              <a:t> and then </a:t>
            </a:r>
            <a:r>
              <a:rPr lang="en-US" sz="2400" b="1" dirty="0">
                <a:solidFill>
                  <a:srgbClr val="FF0000"/>
                </a:solidFill>
                <a:effectLst/>
                <a:highlight>
                  <a:srgbClr val="FFFF00"/>
                </a:highlight>
                <a:latin typeface="unset"/>
                <a:ea typeface="Times New Roman" panose="02020603050405020304" pitchFamily="18" charset="0"/>
                <a:cs typeface="Arial" panose="020B0604020202020204" pitchFamily="34" charset="0"/>
              </a:rPr>
              <a:t>contains </a:t>
            </a:r>
            <a:r>
              <a:rPr lang="en-US" sz="2400" dirty="0">
                <a:solidFill>
                  <a:srgbClr val="FF0000"/>
                </a:solidFill>
                <a:effectLst/>
                <a:highlight>
                  <a:srgbClr val="FFFF00"/>
                </a:highlight>
                <a:ea typeface="Times New Roman" panose="02020603050405020304" pitchFamily="18" charset="0"/>
              </a:rPr>
              <a:t>on the sub-menu</a:t>
            </a:r>
            <a:endParaRPr lang="en-US" sz="2400" dirty="0">
              <a:solidFill>
                <a:srgbClr val="FF0000"/>
              </a:solidFill>
              <a:effectLst/>
              <a:highlight>
                <a:srgbClr val="FFFF00"/>
              </a:highlight>
              <a:latin typeface="Times New Roman" panose="02020603050405020304" pitchFamily="18" charset="0"/>
              <a:ea typeface="Times New Roman" panose="02020603050405020304" pitchFamily="18" charset="0"/>
            </a:endParaRPr>
          </a:p>
          <a:p>
            <a:pPr marL="457200"/>
            <a:r>
              <a:rPr lang="en-US" sz="2400" dirty="0">
                <a:solidFill>
                  <a:srgbClr val="333333"/>
                </a:solidFill>
                <a:effectLst/>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457200"/>
            <a:endParaRPr lang="en-US" sz="32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2DC858D1-0182-C445-7255-11632A9739A5}"/>
              </a:ext>
            </a:extLst>
          </p:cNvPr>
          <p:cNvSpPr txBox="1"/>
          <p:nvPr/>
        </p:nvSpPr>
        <p:spPr>
          <a:xfrm>
            <a:off x="4545106" y="5476841"/>
            <a:ext cx="6096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0" i="0" dirty="0">
                <a:solidFill>
                  <a:srgbClr val="1F1F1F"/>
                </a:solidFill>
                <a:effectLst/>
                <a:latin typeface="Source Sans Pro" panose="020B0503030403020204" pitchFamily="34" charset="0"/>
              </a:rPr>
              <a:t>The </a:t>
            </a:r>
            <a:r>
              <a:rPr lang="en-US" b="1" i="0" dirty="0">
                <a:solidFill>
                  <a:srgbClr val="1F1F1F"/>
                </a:solidFill>
                <a:effectLst/>
                <a:latin typeface="unset"/>
              </a:rPr>
              <a:t>Contains </a:t>
            </a:r>
            <a:r>
              <a:rPr lang="en-US" b="0" i="0" dirty="0">
                <a:solidFill>
                  <a:srgbClr val="1F1F1F"/>
                </a:solidFill>
                <a:effectLst/>
                <a:latin typeface="Source Sans Pro" panose="020B0503030403020204" pitchFamily="34" charset="0"/>
              </a:rPr>
              <a:t>option on the </a:t>
            </a:r>
            <a:r>
              <a:rPr lang="en-US" b="1" i="0" dirty="0">
                <a:solidFill>
                  <a:srgbClr val="1F1F1F"/>
                </a:solidFill>
                <a:effectLst/>
                <a:latin typeface="unset"/>
              </a:rPr>
              <a:t>Text filter</a:t>
            </a:r>
            <a:r>
              <a:rPr lang="en-US" b="0" i="0" dirty="0">
                <a:solidFill>
                  <a:srgbClr val="1F1F1F"/>
                </a:solidFill>
                <a:effectLst/>
                <a:latin typeface="Source Sans Pro" panose="020B0503030403020204" pitchFamily="34" charset="0"/>
              </a:rPr>
              <a:t> sub-menu allows you to look for a piece of text regardless of its position in the cell entry.</a:t>
            </a:r>
            <a:endParaRPr lang="en-US" dirty="0"/>
          </a:p>
        </p:txBody>
      </p:sp>
    </p:spTree>
    <p:extLst>
      <p:ext uri="{BB962C8B-B14F-4D97-AF65-F5344CB8AC3E}">
        <p14:creationId xmlns:p14="http://schemas.microsoft.com/office/powerpoint/2010/main" val="17506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z on Belgium">
            <a:extLst>
              <a:ext uri="{FF2B5EF4-FFF2-40B4-BE49-F238E27FC236}">
                <a16:creationId xmlns:a16="http://schemas.microsoft.com/office/drawing/2014/main" id="{B735E5B5-1275-42FF-D904-4D7FD40FB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5" y="0"/>
            <a:ext cx="97378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6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11" name="TextBox 10">
            <a:extLst>
              <a:ext uri="{FF2B5EF4-FFF2-40B4-BE49-F238E27FC236}">
                <a16:creationId xmlns:a16="http://schemas.microsoft.com/office/drawing/2014/main" id="{E6BCB86B-B63F-25D8-6DDD-89E35124F94D}"/>
              </a:ext>
            </a:extLst>
          </p:cNvPr>
          <p:cNvSpPr txBox="1"/>
          <p:nvPr/>
        </p:nvSpPr>
        <p:spPr>
          <a:xfrm>
            <a:off x="1281952" y="1767140"/>
            <a:ext cx="9117107" cy="4431341"/>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1</a:t>
            </a:r>
            <a:endParaRPr lang="en-US" sz="2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You want to move quickly to cell </a:t>
            </a:r>
            <a:r>
              <a:rPr lang="en-US" sz="2800" b="1" dirty="0">
                <a:solidFill>
                  <a:srgbClr val="333333"/>
                </a:solidFill>
                <a:effectLst/>
                <a:latin typeface="unset"/>
                <a:ea typeface="Times New Roman" panose="02020603050405020304" pitchFamily="18" charset="0"/>
                <a:cs typeface="Arial" panose="020B0604020202020204" pitchFamily="34" charset="0"/>
              </a:rPr>
              <a:t>S1215 </a:t>
            </a:r>
            <a:r>
              <a:rPr lang="en-US" sz="2800" dirty="0">
                <a:solidFill>
                  <a:srgbClr val="333333"/>
                </a:solidFill>
                <a:effectLst/>
                <a:latin typeface="Arial" panose="020B0604020202020204" pitchFamily="34" charset="0"/>
                <a:ea typeface="Times New Roman" panose="02020603050405020304" pitchFamily="18" charset="0"/>
              </a:rPr>
              <a:t>in your worksheet. To achieve this, you type the cell reference into a particular area of the screen and then press </a:t>
            </a:r>
            <a:r>
              <a:rPr lang="en-US" sz="2800" b="1" dirty="0">
                <a:solidFill>
                  <a:srgbClr val="333333"/>
                </a:solidFill>
                <a:effectLst/>
                <a:latin typeface="unset"/>
                <a:ea typeface="Times New Roman" panose="02020603050405020304" pitchFamily="18" charset="0"/>
                <a:cs typeface="Arial" panose="020B0604020202020204" pitchFamily="34" charset="0"/>
              </a:rPr>
              <a:t>enter</a:t>
            </a:r>
            <a:r>
              <a:rPr lang="en-US" sz="2800" dirty="0">
                <a:solidFill>
                  <a:srgbClr val="333333"/>
                </a:solidFill>
                <a:effectLst/>
                <a:latin typeface="Arial" panose="020B0604020202020204" pitchFamily="34" charset="0"/>
                <a:ea typeface="Times New Roman" panose="02020603050405020304" pitchFamily="18" charset="0"/>
              </a:rPr>
              <a:t>. What is the area of the screen called in which you type the cell reference? </a:t>
            </a:r>
          </a:p>
          <a:p>
            <a:endParaRPr lang="en-US" sz="28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Name Box</a:t>
            </a:r>
            <a:endParaRPr lang="en-US" sz="28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Title Bar</a:t>
            </a:r>
            <a:endParaRPr lang="en-US" sz="28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Formula Bar</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0552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4" name="Picture 3" descr="A screenshot of a computer&#10;&#10;Description automatically generated">
            <a:extLst>
              <a:ext uri="{FF2B5EF4-FFF2-40B4-BE49-F238E27FC236}">
                <a16:creationId xmlns:a16="http://schemas.microsoft.com/office/drawing/2014/main" id="{FDA80A0E-9CA3-29A6-9B21-19FF224A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84" y="1898669"/>
            <a:ext cx="10760419" cy="4209899"/>
          </a:xfrm>
          <a:prstGeom prst="rect">
            <a:avLst/>
          </a:prstGeom>
        </p:spPr>
      </p:pic>
    </p:spTree>
    <p:extLst>
      <p:ext uri="{BB962C8B-B14F-4D97-AF65-F5344CB8AC3E}">
        <p14:creationId xmlns:p14="http://schemas.microsoft.com/office/powerpoint/2010/main" val="132855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CE6EAFB3-2C57-BD81-73D7-7815BB4E73DC}"/>
              </a:ext>
            </a:extLst>
          </p:cNvPr>
          <p:cNvSpPr txBox="1"/>
          <p:nvPr/>
        </p:nvSpPr>
        <p:spPr>
          <a:xfrm>
            <a:off x="1613647" y="1888639"/>
            <a:ext cx="8549734" cy="3938899"/>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2</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You open an Excel worksheet that contains ten columns of data. The information is filtered, so some of the available data is not visible. How can you identify which heading the data is filtered by?</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Filter arrow</a:t>
            </a:r>
            <a:r>
              <a:rPr lang="en-US" sz="2800" dirty="0">
                <a:solidFill>
                  <a:srgbClr val="333333"/>
                </a:solidFill>
                <a:effectLst/>
                <a:latin typeface="Arial" panose="020B0604020202020204" pitchFamily="34" charset="0"/>
                <a:ea typeface="Times New Roman" panose="02020603050405020304" pitchFamily="18" charset="0"/>
              </a:rPr>
              <a:t> drop-down symbol is in bold.</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Filter arrow</a:t>
            </a:r>
            <a:r>
              <a:rPr lang="en-US" sz="2800" dirty="0">
                <a:solidFill>
                  <a:srgbClr val="333333"/>
                </a:solidFill>
                <a:effectLst/>
                <a:latin typeface="Arial" panose="020B0604020202020204" pitchFamily="34" charset="0"/>
                <a:ea typeface="Times New Roman" panose="02020603050405020304" pitchFamily="18" charset="0"/>
              </a:rPr>
              <a:t> contains an arrow symbol.</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a:t>
            </a:r>
            <a:r>
              <a:rPr lang="en-US" sz="2800" b="1" dirty="0">
                <a:solidFill>
                  <a:srgbClr val="333333"/>
                </a:solidFill>
                <a:effectLst/>
                <a:latin typeface="unset"/>
                <a:ea typeface="Times New Roman" panose="02020603050405020304" pitchFamily="18" charset="0"/>
                <a:cs typeface="Arial" panose="020B0604020202020204" pitchFamily="34" charset="0"/>
              </a:rPr>
              <a:t>Filter arrow</a:t>
            </a:r>
            <a:r>
              <a:rPr lang="en-US" sz="2800" dirty="0">
                <a:solidFill>
                  <a:srgbClr val="333333"/>
                </a:solidFill>
                <a:effectLst/>
                <a:latin typeface="Arial" panose="020B0604020202020204" pitchFamily="34" charset="0"/>
                <a:ea typeface="Times New Roman" panose="02020603050405020304" pitchFamily="18" charset="0"/>
              </a:rPr>
              <a:t> contains a funnel symbol.</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032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7" name="Picture 6" descr="A screenshot of a computer&#10;&#10;Description automatically generated">
            <a:extLst>
              <a:ext uri="{FF2B5EF4-FFF2-40B4-BE49-F238E27FC236}">
                <a16:creationId xmlns:a16="http://schemas.microsoft.com/office/drawing/2014/main" id="{8E01BEF9-C5FF-195C-1B6F-5C0B589587C6}"/>
              </a:ext>
            </a:extLst>
          </p:cNvPr>
          <p:cNvPicPr>
            <a:picLocks noChangeAspect="1"/>
          </p:cNvPicPr>
          <p:nvPr/>
        </p:nvPicPr>
        <p:blipFill>
          <a:blip r:embed="rId3"/>
          <a:stretch>
            <a:fillRect/>
          </a:stretch>
        </p:blipFill>
        <p:spPr>
          <a:xfrm>
            <a:off x="626097" y="1898034"/>
            <a:ext cx="10732086" cy="4201107"/>
          </a:xfrm>
          <a:prstGeom prst="rect">
            <a:avLst/>
          </a:prstGeom>
        </p:spPr>
      </p:pic>
      <p:sp>
        <p:nvSpPr>
          <p:cNvPr id="4" name="Rectangle 3">
            <a:extLst>
              <a:ext uri="{FF2B5EF4-FFF2-40B4-BE49-F238E27FC236}">
                <a16:creationId xmlns:a16="http://schemas.microsoft.com/office/drawing/2014/main" id="{72D5734E-A46E-5535-C540-2201E6D2F970}"/>
              </a:ext>
            </a:extLst>
          </p:cNvPr>
          <p:cNvSpPr/>
          <p:nvPr/>
        </p:nvSpPr>
        <p:spPr>
          <a:xfrm>
            <a:off x="1110308" y="4363712"/>
            <a:ext cx="1632892"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spTree>
    <p:extLst>
      <p:ext uri="{BB962C8B-B14F-4D97-AF65-F5344CB8AC3E}">
        <p14:creationId xmlns:p14="http://schemas.microsoft.com/office/powerpoint/2010/main" val="42127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E70A2CB5-3346-5B22-FB6D-0911EFF6AA01}"/>
              </a:ext>
            </a:extLst>
          </p:cNvPr>
          <p:cNvSpPr txBox="1"/>
          <p:nvPr/>
        </p:nvSpPr>
        <p:spPr>
          <a:xfrm>
            <a:off x="1658470" y="1767140"/>
            <a:ext cx="9009530" cy="4800673"/>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3</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Column </a:t>
            </a:r>
            <a:r>
              <a:rPr lang="en-US" sz="2800" b="1" dirty="0">
                <a:solidFill>
                  <a:srgbClr val="333333"/>
                </a:solidFill>
                <a:effectLst/>
                <a:latin typeface="unset"/>
                <a:ea typeface="Times New Roman" panose="02020603050405020304" pitchFamily="18" charset="0"/>
                <a:cs typeface="Arial" panose="020B0604020202020204" pitchFamily="34" charset="0"/>
              </a:rPr>
              <a:t>A</a:t>
            </a:r>
            <a:r>
              <a:rPr lang="en-US" sz="2800" dirty="0">
                <a:solidFill>
                  <a:srgbClr val="333333"/>
                </a:solidFill>
                <a:effectLst/>
                <a:latin typeface="Arial" panose="020B0604020202020204" pitchFamily="34" charset="0"/>
                <a:ea typeface="Times New Roman" panose="02020603050405020304" pitchFamily="18" charset="0"/>
              </a:rPr>
              <a:t> in your worksheet contains component names. All twenty-two names have been input as text except for one entry called 11ratchet, which begins with a number. If you were to sort this column in descending order, where would the entry 11ratchet appear? </a:t>
            </a:r>
          </a:p>
          <a:p>
            <a:endParaRPr lang="en-US" sz="2400" dirty="0">
              <a:effectLst/>
              <a:latin typeface="Times New Roman" panose="02020603050405020304" pitchFamily="18" charset="0"/>
              <a:ea typeface="Times New Roman" panose="02020603050405020304" pitchFamily="18" charset="0"/>
            </a:endParaRPr>
          </a:p>
          <a:p>
            <a:pPr marL="1257300" lvl="2"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At the bottom of the column.</a:t>
            </a:r>
            <a:endParaRPr lang="en-US" sz="2400" dirty="0">
              <a:effectLst/>
              <a:latin typeface="Times New Roman" panose="02020603050405020304" pitchFamily="18" charset="0"/>
              <a:ea typeface="Times New Roman" panose="02020603050405020304" pitchFamily="18" charset="0"/>
            </a:endParaRPr>
          </a:p>
          <a:p>
            <a:pPr marL="1257300" lvl="2"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In the middle of the column.</a:t>
            </a:r>
            <a:endParaRPr lang="en-US" sz="2400" dirty="0">
              <a:effectLst/>
              <a:latin typeface="Times New Roman" panose="02020603050405020304" pitchFamily="18" charset="0"/>
              <a:ea typeface="Times New Roman" panose="02020603050405020304" pitchFamily="18" charset="0"/>
            </a:endParaRPr>
          </a:p>
          <a:p>
            <a:pPr marL="1257300" lvl="2"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At the top of the column.</a:t>
            </a:r>
            <a:endParaRPr lang="en-US" sz="24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814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4" name="Picture 3" descr="A screenshot of a computer&#10;&#10;Description automatically generated">
            <a:extLst>
              <a:ext uri="{FF2B5EF4-FFF2-40B4-BE49-F238E27FC236}">
                <a16:creationId xmlns:a16="http://schemas.microsoft.com/office/drawing/2014/main" id="{2AB9D5EA-4427-BA41-0900-2402A40C9E80}"/>
              </a:ext>
            </a:extLst>
          </p:cNvPr>
          <p:cNvPicPr>
            <a:picLocks noChangeAspect="1"/>
          </p:cNvPicPr>
          <p:nvPr/>
        </p:nvPicPr>
        <p:blipFill>
          <a:blip r:embed="rId3"/>
          <a:stretch>
            <a:fillRect/>
          </a:stretch>
        </p:blipFill>
        <p:spPr>
          <a:xfrm>
            <a:off x="795778" y="1872460"/>
            <a:ext cx="10320933" cy="4292670"/>
          </a:xfrm>
          <a:prstGeom prst="rect">
            <a:avLst/>
          </a:prstGeom>
        </p:spPr>
      </p:pic>
      <p:sp>
        <p:nvSpPr>
          <p:cNvPr id="5" name="Rectangle 4">
            <a:extLst>
              <a:ext uri="{FF2B5EF4-FFF2-40B4-BE49-F238E27FC236}">
                <a16:creationId xmlns:a16="http://schemas.microsoft.com/office/drawing/2014/main" id="{C2FFC364-7082-638A-B912-480C4386F612}"/>
              </a:ext>
            </a:extLst>
          </p:cNvPr>
          <p:cNvSpPr/>
          <p:nvPr/>
        </p:nvSpPr>
        <p:spPr>
          <a:xfrm>
            <a:off x="1449677" y="4655944"/>
            <a:ext cx="1632892"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spTree>
    <p:extLst>
      <p:ext uri="{BB962C8B-B14F-4D97-AF65-F5344CB8AC3E}">
        <p14:creationId xmlns:p14="http://schemas.microsoft.com/office/powerpoint/2010/main" val="322566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738B1-EAC2-310F-8C00-98948ADDAECB}"/>
              </a:ext>
            </a:extLst>
          </p:cNvPr>
          <p:cNvPicPr>
            <a:picLocks noChangeAspect="1"/>
          </p:cNvPicPr>
          <p:nvPr/>
        </p:nvPicPr>
        <p:blipFill>
          <a:blip r:embed="rId2"/>
          <a:stretch>
            <a:fillRect/>
          </a:stretch>
        </p:blipFill>
        <p:spPr>
          <a:xfrm>
            <a:off x="1421842" y="986278"/>
            <a:ext cx="9631119" cy="5639587"/>
          </a:xfrm>
          <a:prstGeom prst="rect">
            <a:avLst/>
          </a:prstGeom>
        </p:spPr>
      </p:pic>
      <p:sp>
        <p:nvSpPr>
          <p:cNvPr id="4" name="Rectangle 3">
            <a:extLst>
              <a:ext uri="{FF2B5EF4-FFF2-40B4-BE49-F238E27FC236}">
                <a16:creationId xmlns:a16="http://schemas.microsoft.com/office/drawing/2014/main" id="{2977DA2E-7C97-9EFF-0BAC-EAC3940BCBF3}"/>
              </a:ext>
            </a:extLst>
          </p:cNvPr>
          <p:cNvSpPr/>
          <p:nvPr/>
        </p:nvSpPr>
        <p:spPr>
          <a:xfrm>
            <a:off x="397964" y="278392"/>
            <a:ext cx="2930802"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Freeze Panes</a:t>
            </a:r>
          </a:p>
        </p:txBody>
      </p:sp>
    </p:spTree>
    <p:extLst>
      <p:ext uri="{BB962C8B-B14F-4D97-AF65-F5344CB8AC3E}">
        <p14:creationId xmlns:p14="http://schemas.microsoft.com/office/powerpoint/2010/main" val="167499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AB0AA2BA-F68B-8BD7-E8F2-27D38F8527DE}"/>
              </a:ext>
            </a:extLst>
          </p:cNvPr>
          <p:cNvSpPr txBox="1"/>
          <p:nvPr/>
        </p:nvSpPr>
        <p:spPr>
          <a:xfrm>
            <a:off x="744070" y="2090798"/>
            <a:ext cx="10058401" cy="4070666"/>
          </a:xfrm>
          <a:prstGeom prst="rect">
            <a:avLst/>
          </a:prstGeom>
          <a:noFill/>
        </p:spPr>
        <p:txBody>
          <a:bodyPr wrap="square">
            <a:spAutoFit/>
          </a:bodyPr>
          <a:lstStyle/>
          <a:p>
            <a:pPr>
              <a:lnSpc>
                <a:spcPct val="107000"/>
              </a:lnSpc>
              <a:spcBef>
                <a:spcPts val="200"/>
              </a:spcBef>
            </a:pPr>
            <a:r>
              <a:rPr lang="en-US" sz="36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4</a:t>
            </a:r>
            <a:endParaRPr lang="en-US" sz="4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Row one in your worksheet contains headings and it is currently visible at the top of the screen. The cursor is on cell </a:t>
            </a:r>
            <a:r>
              <a:rPr lang="en-US" sz="2800" b="1" dirty="0">
                <a:solidFill>
                  <a:srgbClr val="333333"/>
                </a:solidFill>
                <a:effectLst/>
                <a:latin typeface="unset"/>
                <a:ea typeface="Times New Roman" panose="02020603050405020304" pitchFamily="18" charset="0"/>
                <a:cs typeface="Arial" panose="020B0604020202020204" pitchFamily="34" charset="0"/>
              </a:rPr>
              <a:t>B3</a:t>
            </a:r>
            <a:r>
              <a:rPr lang="en-US" sz="2800" dirty="0">
                <a:solidFill>
                  <a:srgbClr val="333333"/>
                </a:solidFill>
                <a:effectLst/>
                <a:latin typeface="Arial" panose="020B0604020202020204" pitchFamily="34" charset="0"/>
                <a:ea typeface="Times New Roman" panose="02020603050405020304" pitchFamily="18" charset="0"/>
              </a:rPr>
              <a:t>. Which of the </a:t>
            </a:r>
            <a:r>
              <a:rPr lang="en-US" sz="2800" b="1" dirty="0">
                <a:solidFill>
                  <a:srgbClr val="333333"/>
                </a:solidFill>
                <a:effectLst/>
                <a:latin typeface="unset"/>
                <a:ea typeface="Times New Roman" panose="02020603050405020304" pitchFamily="18" charset="0"/>
                <a:cs typeface="Arial" panose="020B0604020202020204" pitchFamily="34" charset="0"/>
              </a:rPr>
              <a:t>Freeze Panes</a:t>
            </a:r>
            <a:r>
              <a:rPr lang="en-US" sz="2800" dirty="0">
                <a:solidFill>
                  <a:srgbClr val="333333"/>
                </a:solidFill>
                <a:effectLst/>
                <a:latin typeface="Arial" panose="020B0604020202020204" pitchFamily="34" charset="0"/>
                <a:ea typeface="Times New Roman" panose="02020603050405020304" pitchFamily="18" charset="0"/>
              </a:rPr>
              <a:t> options must you choose to ensure that the headings remain visible onscreen?</a:t>
            </a:r>
          </a:p>
          <a:p>
            <a:pPr lvl="2"/>
            <a:endParaRPr lang="en-US" sz="2400" dirty="0">
              <a:effectLst/>
              <a:latin typeface="Times New Roman" panose="02020603050405020304" pitchFamily="18" charset="0"/>
              <a:ea typeface="Times New Roman" panose="02020603050405020304" pitchFamily="18" charset="0"/>
            </a:endParaRPr>
          </a:p>
          <a:p>
            <a:pPr marL="1257300" lvl="2"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Freeze First Column</a:t>
            </a:r>
            <a:endParaRPr lang="en-US" sz="2400" dirty="0">
              <a:effectLst/>
              <a:latin typeface="Times New Roman" panose="02020603050405020304" pitchFamily="18" charset="0"/>
              <a:ea typeface="Times New Roman" panose="02020603050405020304" pitchFamily="18" charset="0"/>
            </a:endParaRPr>
          </a:p>
          <a:p>
            <a:pPr marL="1257300" lvl="2"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Freeze Top Row</a:t>
            </a:r>
            <a:endParaRPr lang="en-US" sz="2400" dirty="0">
              <a:effectLst/>
              <a:latin typeface="Times New Roman" panose="02020603050405020304" pitchFamily="18" charset="0"/>
              <a:ea typeface="Times New Roman" panose="02020603050405020304" pitchFamily="18" charset="0"/>
            </a:endParaRPr>
          </a:p>
          <a:p>
            <a:pPr lvl="2"/>
            <a:r>
              <a:rPr lang="en-US" sz="2800" b="1" dirty="0">
                <a:solidFill>
                  <a:srgbClr val="333333"/>
                </a:solidFill>
                <a:effectLst/>
                <a:latin typeface="unset"/>
                <a:ea typeface="Times New Roman" panose="02020603050405020304" pitchFamily="18" charset="0"/>
                <a:cs typeface="Arial" panose="020B0604020202020204" pitchFamily="34" charset="0"/>
              </a:rPr>
              <a:t>C.   Freeze Panes</a:t>
            </a:r>
            <a:endParaRPr lang="en-US" sz="2800" dirty="0"/>
          </a:p>
        </p:txBody>
      </p:sp>
    </p:spTree>
    <p:extLst>
      <p:ext uri="{BB962C8B-B14F-4D97-AF65-F5344CB8AC3E}">
        <p14:creationId xmlns:p14="http://schemas.microsoft.com/office/powerpoint/2010/main" val="7846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6" name="Picture 5" descr="A screenshot of a computer&#10;&#10;Description automatically generated">
            <a:extLst>
              <a:ext uri="{FF2B5EF4-FFF2-40B4-BE49-F238E27FC236}">
                <a16:creationId xmlns:a16="http://schemas.microsoft.com/office/drawing/2014/main" id="{875FF571-049A-01AF-2D05-9A5FBF109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78" y="1917356"/>
            <a:ext cx="10423463" cy="3814141"/>
          </a:xfrm>
          <a:prstGeom prst="rect">
            <a:avLst/>
          </a:prstGeom>
        </p:spPr>
      </p:pic>
      <p:sp>
        <p:nvSpPr>
          <p:cNvPr id="8" name="Rectangle 7">
            <a:extLst>
              <a:ext uri="{FF2B5EF4-FFF2-40B4-BE49-F238E27FC236}">
                <a16:creationId xmlns:a16="http://schemas.microsoft.com/office/drawing/2014/main" id="{B5C6FF72-9663-53A5-0079-839549D7C580}"/>
              </a:ext>
            </a:extLst>
          </p:cNvPr>
          <p:cNvSpPr/>
          <p:nvPr/>
        </p:nvSpPr>
        <p:spPr>
          <a:xfrm>
            <a:off x="1449677" y="4401419"/>
            <a:ext cx="1632892"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spTree>
    <p:extLst>
      <p:ext uri="{BB962C8B-B14F-4D97-AF65-F5344CB8AC3E}">
        <p14:creationId xmlns:p14="http://schemas.microsoft.com/office/powerpoint/2010/main" val="119086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7" name="TextBox 6">
            <a:extLst>
              <a:ext uri="{FF2B5EF4-FFF2-40B4-BE49-F238E27FC236}">
                <a16:creationId xmlns:a16="http://schemas.microsoft.com/office/drawing/2014/main" id="{8166A40C-7F3D-FD1E-2151-43A1D7FB6FBF}"/>
              </a:ext>
            </a:extLst>
          </p:cNvPr>
          <p:cNvSpPr txBox="1"/>
          <p:nvPr/>
        </p:nvSpPr>
        <p:spPr>
          <a:xfrm>
            <a:off x="1371599" y="1906567"/>
            <a:ext cx="9233647" cy="3938899"/>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5</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True or False: You need to edit only those rows in a spreadsheet that have been shaded yellow. You can use the </a:t>
            </a:r>
            <a:r>
              <a:rPr lang="en-US" sz="2800" b="1" dirty="0">
                <a:solidFill>
                  <a:srgbClr val="333333"/>
                </a:solidFill>
                <a:effectLst/>
                <a:latin typeface="unset"/>
                <a:ea typeface="Times New Roman" panose="02020603050405020304" pitchFamily="18" charset="0"/>
                <a:cs typeface="Arial" panose="020B0604020202020204" pitchFamily="34" charset="0"/>
              </a:rPr>
              <a:t>Filter by color</a:t>
            </a:r>
            <a:r>
              <a:rPr lang="en-US" sz="2800" dirty="0">
                <a:solidFill>
                  <a:srgbClr val="333333"/>
                </a:solidFill>
                <a:effectLst/>
                <a:latin typeface="Arial" panose="020B0604020202020204" pitchFamily="34" charset="0"/>
                <a:ea typeface="Times New Roman" panose="02020603050405020304" pitchFamily="18" charset="0"/>
              </a:rPr>
              <a:t> filter option to hide rows that haven’t been formatted in this way.</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True </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False</a:t>
            </a:r>
            <a:endParaRPr lang="en-US" sz="2400" dirty="0">
              <a:effectLst/>
              <a:latin typeface="Times New Roman" panose="02020603050405020304" pitchFamily="18" charset="0"/>
              <a:ea typeface="Times New Roman" panose="02020603050405020304" pitchFamily="18" charset="0"/>
            </a:endParaRPr>
          </a:p>
          <a:p>
            <a:pPr marL="457200"/>
            <a:r>
              <a:rPr lang="en-US" sz="280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94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4" name="Picture 3" descr="A screenshot of a computer&#10;&#10;Description automatically generated">
            <a:extLst>
              <a:ext uri="{FF2B5EF4-FFF2-40B4-BE49-F238E27FC236}">
                <a16:creationId xmlns:a16="http://schemas.microsoft.com/office/drawing/2014/main" id="{9E1D61FA-43BB-6E16-4494-43A3B4B79954}"/>
              </a:ext>
            </a:extLst>
          </p:cNvPr>
          <p:cNvPicPr>
            <a:picLocks noChangeAspect="1"/>
          </p:cNvPicPr>
          <p:nvPr/>
        </p:nvPicPr>
        <p:blipFill>
          <a:blip r:embed="rId3"/>
          <a:stretch>
            <a:fillRect/>
          </a:stretch>
        </p:blipFill>
        <p:spPr>
          <a:xfrm>
            <a:off x="748646" y="2146417"/>
            <a:ext cx="10621194" cy="3236287"/>
          </a:xfrm>
          <a:prstGeom prst="rect">
            <a:avLst/>
          </a:prstGeom>
        </p:spPr>
      </p:pic>
      <p:sp>
        <p:nvSpPr>
          <p:cNvPr id="5" name="Rectangle 4">
            <a:extLst>
              <a:ext uri="{FF2B5EF4-FFF2-40B4-BE49-F238E27FC236}">
                <a16:creationId xmlns:a16="http://schemas.microsoft.com/office/drawing/2014/main" id="{601EFE96-D213-7D55-298E-82A78EB4B091}"/>
              </a:ext>
            </a:extLst>
          </p:cNvPr>
          <p:cNvSpPr/>
          <p:nvPr/>
        </p:nvSpPr>
        <p:spPr>
          <a:xfrm>
            <a:off x="1449677" y="4194027"/>
            <a:ext cx="1632892"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spTree>
    <p:extLst>
      <p:ext uri="{BB962C8B-B14F-4D97-AF65-F5344CB8AC3E}">
        <p14:creationId xmlns:p14="http://schemas.microsoft.com/office/powerpoint/2010/main" val="108857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6" name="TextBox 5">
            <a:extLst>
              <a:ext uri="{FF2B5EF4-FFF2-40B4-BE49-F238E27FC236}">
                <a16:creationId xmlns:a16="http://schemas.microsoft.com/office/drawing/2014/main" id="{D99E91DD-6AFE-9591-45BC-DA222220F8EA}"/>
              </a:ext>
            </a:extLst>
          </p:cNvPr>
          <p:cNvSpPr txBox="1"/>
          <p:nvPr/>
        </p:nvSpPr>
        <p:spPr>
          <a:xfrm>
            <a:off x="985332" y="1767140"/>
            <a:ext cx="9073068" cy="4369786"/>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6</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When </a:t>
            </a:r>
            <a:r>
              <a:rPr lang="en-US" sz="2800" b="1" dirty="0">
                <a:solidFill>
                  <a:srgbClr val="333333"/>
                </a:solidFill>
                <a:effectLst/>
                <a:latin typeface="unset"/>
                <a:ea typeface="Times New Roman" panose="02020603050405020304" pitchFamily="18" charset="0"/>
                <a:cs typeface="Arial" panose="020B0604020202020204" pitchFamily="34" charset="0"/>
              </a:rPr>
              <a:t>Autosave </a:t>
            </a:r>
            <a:r>
              <a:rPr lang="en-US" sz="2800" dirty="0">
                <a:solidFill>
                  <a:srgbClr val="333333"/>
                </a:solidFill>
                <a:effectLst/>
                <a:latin typeface="Arial" panose="020B0604020202020204" pitchFamily="34" charset="0"/>
                <a:ea typeface="Times New Roman" panose="02020603050405020304" pitchFamily="18" charset="0"/>
              </a:rPr>
              <a:t>is switched on, Microsoft Excel automatically assigns a generic name to a new workbook. This name is visible on the </a:t>
            </a:r>
            <a:r>
              <a:rPr lang="en-US" sz="2800" b="1" dirty="0">
                <a:solidFill>
                  <a:srgbClr val="333333"/>
                </a:solidFill>
                <a:effectLst/>
                <a:latin typeface="unset"/>
                <a:ea typeface="Times New Roman" panose="02020603050405020304" pitchFamily="18" charset="0"/>
                <a:cs typeface="Arial" panose="020B0604020202020204" pitchFamily="34" charset="0"/>
              </a:rPr>
              <a:t>Title bar</a:t>
            </a:r>
            <a:r>
              <a:rPr lang="en-US" sz="2800" dirty="0">
                <a:solidFill>
                  <a:srgbClr val="333333"/>
                </a:solidFill>
                <a:effectLst/>
                <a:latin typeface="Arial" panose="020B0604020202020204" pitchFamily="34" charset="0"/>
                <a:ea typeface="Times New Roman" panose="02020603050405020304" pitchFamily="18" charset="0"/>
              </a:rPr>
              <a:t> at the top of the Excel window. What can you change within this file name? </a:t>
            </a: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The file name and the save location.</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Only the file name.</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Only the save location of the file.</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6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grpSp>
        <p:nvGrpSpPr>
          <p:cNvPr id="6" name="Group 5">
            <a:extLst>
              <a:ext uri="{FF2B5EF4-FFF2-40B4-BE49-F238E27FC236}">
                <a16:creationId xmlns:a16="http://schemas.microsoft.com/office/drawing/2014/main" id="{36751EE4-32EA-F7E5-460C-75EA40431F2B}"/>
              </a:ext>
            </a:extLst>
          </p:cNvPr>
          <p:cNvGrpSpPr/>
          <p:nvPr/>
        </p:nvGrpSpPr>
        <p:grpSpPr>
          <a:xfrm>
            <a:off x="248468" y="1714260"/>
            <a:ext cx="11406303" cy="4507431"/>
            <a:chOff x="248468" y="1714260"/>
            <a:chExt cx="11406303" cy="4507431"/>
          </a:xfrm>
        </p:grpSpPr>
        <p:pic>
          <p:nvPicPr>
            <p:cNvPr id="5" name="Picture 4">
              <a:extLst>
                <a:ext uri="{FF2B5EF4-FFF2-40B4-BE49-F238E27FC236}">
                  <a16:creationId xmlns:a16="http://schemas.microsoft.com/office/drawing/2014/main" id="{BA11DF53-2235-601C-1228-3197F4E793E3}"/>
                </a:ext>
              </a:extLst>
            </p:cNvPr>
            <p:cNvPicPr>
              <a:picLocks noChangeAspect="1"/>
            </p:cNvPicPr>
            <p:nvPr/>
          </p:nvPicPr>
          <p:blipFill>
            <a:blip r:embed="rId3"/>
            <a:stretch>
              <a:fillRect/>
            </a:stretch>
          </p:blipFill>
          <p:spPr>
            <a:xfrm>
              <a:off x="248468" y="1714260"/>
              <a:ext cx="11406303" cy="4507431"/>
            </a:xfrm>
            <a:prstGeom prst="rect">
              <a:avLst/>
            </a:prstGeom>
          </p:spPr>
        </p:pic>
        <p:sp>
          <p:nvSpPr>
            <p:cNvPr id="4" name="Rectangle 3">
              <a:extLst>
                <a:ext uri="{FF2B5EF4-FFF2-40B4-BE49-F238E27FC236}">
                  <a16:creationId xmlns:a16="http://schemas.microsoft.com/office/drawing/2014/main" id="{0D865BCE-A9CB-8B80-9323-2D80D7092756}"/>
                </a:ext>
              </a:extLst>
            </p:cNvPr>
            <p:cNvSpPr/>
            <p:nvPr/>
          </p:nvSpPr>
          <p:spPr>
            <a:xfrm>
              <a:off x="1075765" y="4312907"/>
              <a:ext cx="1819054"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5260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A5BB83D3-BC4B-4DDD-13D6-38E7C3B116AF}"/>
              </a:ext>
            </a:extLst>
          </p:cNvPr>
          <p:cNvSpPr txBox="1"/>
          <p:nvPr/>
        </p:nvSpPr>
        <p:spPr>
          <a:xfrm>
            <a:off x="895686" y="1697499"/>
            <a:ext cx="9799208" cy="4611712"/>
          </a:xfrm>
          <a:prstGeom prst="rect">
            <a:avLst/>
          </a:prstGeom>
          <a:noFill/>
        </p:spPr>
        <p:txBody>
          <a:bodyPr wrap="square">
            <a:spAutoFit/>
          </a:bodyPr>
          <a:lstStyle/>
          <a:p>
            <a:pPr>
              <a:lnSpc>
                <a:spcPct val="107000"/>
              </a:lnSpc>
              <a:spcBef>
                <a:spcPts val="200"/>
              </a:spcBef>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7</a:t>
            </a:r>
            <a:endParaRPr lang="en-US" sz="3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333333"/>
                </a:solidFill>
                <a:effectLst/>
                <a:latin typeface="Arial" panose="020B0604020202020204" pitchFamily="34" charset="0"/>
                <a:ea typeface="Times New Roman" panose="02020603050405020304" pitchFamily="18" charset="0"/>
              </a:rPr>
              <a:t>You are working with a block of information, and you realize that you need to add a new column to the left of the column that your cursor is in. Which of the following series of steps can you perform to correctly insert the column? Select all that apply.</a:t>
            </a:r>
            <a:endParaRPr lang="ar-EG" sz="2400" dirty="0">
              <a:solidFill>
                <a:srgbClr val="333333"/>
              </a:solidFill>
              <a:effectLst/>
              <a:latin typeface="Arial" panose="020B0604020202020204" pitchFamily="34" charset="0"/>
              <a:ea typeface="Times New Roman" panose="02020603050405020304" pitchFamily="18" charset="0"/>
            </a:endParaRPr>
          </a:p>
          <a:p>
            <a:endParaRPr lang="en-US" sz="20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latin typeface="Arial" panose="020B0604020202020204" pitchFamily="34" charset="0"/>
                <a:ea typeface="Times New Roman" panose="02020603050405020304" pitchFamily="18" charset="0"/>
              </a:rPr>
              <a:t>Select the </a:t>
            </a:r>
            <a:r>
              <a:rPr lang="en-US" sz="2400" b="1" dirty="0">
                <a:solidFill>
                  <a:srgbClr val="333333"/>
                </a:solidFill>
                <a:effectLst/>
                <a:latin typeface="unset"/>
                <a:ea typeface="Times New Roman" panose="02020603050405020304" pitchFamily="18" charset="0"/>
                <a:cs typeface="Arial" panose="020B0604020202020204" pitchFamily="34" charset="0"/>
              </a:rPr>
              <a:t>Home ribbon</a:t>
            </a:r>
            <a:r>
              <a:rPr lang="en-US" sz="2400" dirty="0">
                <a:solidFill>
                  <a:srgbClr val="333333"/>
                </a:solidFill>
                <a:effectLst/>
                <a:latin typeface="Arial" panose="020B0604020202020204" pitchFamily="34" charset="0"/>
                <a:ea typeface="Times New Roman" panose="02020603050405020304" pitchFamily="18" charset="0"/>
              </a:rPr>
              <a:t>, select </a:t>
            </a:r>
            <a:r>
              <a:rPr lang="en-US" sz="2400" b="1" dirty="0">
                <a:solidFill>
                  <a:srgbClr val="333333"/>
                </a:solidFill>
                <a:effectLst/>
                <a:latin typeface="unset"/>
                <a:ea typeface="Times New Roman" panose="02020603050405020304" pitchFamily="18" charset="0"/>
                <a:cs typeface="Arial" panose="020B0604020202020204" pitchFamily="34" charset="0"/>
              </a:rPr>
              <a:t>Insert</a:t>
            </a:r>
            <a:r>
              <a:rPr lang="en-US" sz="2400" dirty="0">
                <a:solidFill>
                  <a:srgbClr val="333333"/>
                </a:solidFill>
                <a:effectLst/>
                <a:latin typeface="Arial" panose="020B0604020202020204" pitchFamily="34" charset="0"/>
                <a:ea typeface="Times New Roman" panose="02020603050405020304" pitchFamily="18" charset="0"/>
              </a:rPr>
              <a:t>, and then select </a:t>
            </a:r>
            <a:r>
              <a:rPr lang="en-US" sz="2400" b="1" dirty="0">
                <a:solidFill>
                  <a:srgbClr val="333333"/>
                </a:solidFill>
                <a:effectLst/>
                <a:latin typeface="unset"/>
                <a:ea typeface="Times New Roman" panose="02020603050405020304" pitchFamily="18" charset="0"/>
                <a:cs typeface="Arial" panose="020B0604020202020204" pitchFamily="34" charset="0"/>
              </a:rPr>
              <a:t>Insert Sheet Columns</a:t>
            </a:r>
            <a:r>
              <a:rPr lang="en-US" sz="2400" dirty="0">
                <a:solidFill>
                  <a:srgbClr val="333333"/>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latin typeface="Arial" panose="020B0604020202020204" pitchFamily="34" charset="0"/>
                <a:ea typeface="Times New Roman" panose="02020603050405020304" pitchFamily="18" charset="0"/>
              </a:rPr>
              <a:t>Click the right mouse button, select </a:t>
            </a:r>
            <a:r>
              <a:rPr lang="en-US" sz="2400" b="1" dirty="0">
                <a:solidFill>
                  <a:srgbClr val="333333"/>
                </a:solidFill>
                <a:effectLst/>
                <a:latin typeface="unset"/>
                <a:ea typeface="Times New Roman" panose="02020603050405020304" pitchFamily="18" charset="0"/>
                <a:cs typeface="Arial" panose="020B0604020202020204" pitchFamily="34" charset="0"/>
              </a:rPr>
              <a:t>Insert</a:t>
            </a:r>
            <a:r>
              <a:rPr lang="en-US" sz="2400" dirty="0">
                <a:solidFill>
                  <a:srgbClr val="333333"/>
                </a:solidFill>
                <a:effectLst/>
                <a:latin typeface="Arial" panose="020B0604020202020204" pitchFamily="34" charset="0"/>
                <a:ea typeface="Times New Roman" panose="02020603050405020304" pitchFamily="18" charset="0"/>
              </a:rPr>
              <a:t>, and then select </a:t>
            </a:r>
            <a:r>
              <a:rPr lang="en-US" sz="2400" b="1" dirty="0">
                <a:solidFill>
                  <a:srgbClr val="333333"/>
                </a:solidFill>
                <a:effectLst/>
                <a:latin typeface="unset"/>
                <a:ea typeface="Times New Roman" panose="02020603050405020304" pitchFamily="18" charset="0"/>
                <a:cs typeface="Arial" panose="020B0604020202020204" pitchFamily="34" charset="0"/>
              </a:rPr>
              <a:t>Entire column</a:t>
            </a:r>
            <a:r>
              <a:rPr lang="en-US" sz="2400" dirty="0">
                <a:solidFill>
                  <a:srgbClr val="333333"/>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400" dirty="0">
                <a:solidFill>
                  <a:srgbClr val="333333"/>
                </a:solidFill>
                <a:effectLst/>
                <a:latin typeface="Arial" panose="020B0604020202020204" pitchFamily="34" charset="0"/>
                <a:ea typeface="Times New Roman" panose="02020603050405020304" pitchFamily="18" charset="0"/>
              </a:rPr>
              <a:t>Select the </a:t>
            </a:r>
            <a:r>
              <a:rPr lang="en-US" sz="2400" b="1" dirty="0">
                <a:solidFill>
                  <a:srgbClr val="333333"/>
                </a:solidFill>
                <a:effectLst/>
                <a:latin typeface="unset"/>
                <a:ea typeface="Times New Roman" panose="02020603050405020304" pitchFamily="18" charset="0"/>
                <a:cs typeface="Arial" panose="020B0604020202020204" pitchFamily="34" charset="0"/>
              </a:rPr>
              <a:t>Insert Ribbon</a:t>
            </a:r>
            <a:r>
              <a:rPr lang="en-US" sz="2400" dirty="0">
                <a:solidFill>
                  <a:srgbClr val="333333"/>
                </a:solidFill>
                <a:effectLst/>
                <a:latin typeface="Arial" panose="020B0604020202020204" pitchFamily="34" charset="0"/>
                <a:ea typeface="Times New Roman" panose="02020603050405020304" pitchFamily="18" charset="0"/>
              </a:rPr>
              <a:t>, select on </a:t>
            </a:r>
            <a:r>
              <a:rPr lang="en-US" sz="2400" b="1" dirty="0">
                <a:solidFill>
                  <a:srgbClr val="333333"/>
                </a:solidFill>
                <a:effectLst/>
                <a:latin typeface="unset"/>
                <a:ea typeface="Times New Roman" panose="02020603050405020304" pitchFamily="18" charset="0"/>
                <a:cs typeface="Arial" panose="020B0604020202020204" pitchFamily="34" charset="0"/>
              </a:rPr>
              <a:t>Insert</a:t>
            </a:r>
            <a:r>
              <a:rPr lang="en-US" sz="2400" dirty="0">
                <a:solidFill>
                  <a:srgbClr val="333333"/>
                </a:solidFill>
                <a:effectLst/>
                <a:latin typeface="Arial" panose="020B0604020202020204" pitchFamily="34" charset="0"/>
                <a:ea typeface="Times New Roman" panose="02020603050405020304" pitchFamily="18" charset="0"/>
              </a:rPr>
              <a:t>, and then select </a:t>
            </a:r>
            <a:r>
              <a:rPr lang="en-US" sz="2400" b="1" dirty="0">
                <a:solidFill>
                  <a:srgbClr val="333333"/>
                </a:solidFill>
                <a:effectLst/>
                <a:latin typeface="unset"/>
                <a:ea typeface="Times New Roman" panose="02020603050405020304" pitchFamily="18" charset="0"/>
                <a:cs typeface="Arial" panose="020B0604020202020204" pitchFamily="34" charset="0"/>
              </a:rPr>
              <a:t>Insert Sheet Columns</a:t>
            </a:r>
            <a:r>
              <a:rPr lang="en-US" sz="2400" dirty="0">
                <a:solidFill>
                  <a:srgbClr val="333333"/>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656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5" name="Picture 4">
            <a:extLst>
              <a:ext uri="{FF2B5EF4-FFF2-40B4-BE49-F238E27FC236}">
                <a16:creationId xmlns:a16="http://schemas.microsoft.com/office/drawing/2014/main" id="{A9A49211-38E4-3F0A-318B-2FCE0905D1A4}"/>
              </a:ext>
            </a:extLst>
          </p:cNvPr>
          <p:cNvPicPr>
            <a:picLocks noChangeAspect="1"/>
          </p:cNvPicPr>
          <p:nvPr/>
        </p:nvPicPr>
        <p:blipFill>
          <a:blip r:embed="rId3"/>
          <a:stretch>
            <a:fillRect/>
          </a:stretch>
        </p:blipFill>
        <p:spPr>
          <a:xfrm>
            <a:off x="699483" y="1518097"/>
            <a:ext cx="10179049" cy="5229501"/>
          </a:xfrm>
          <a:prstGeom prst="rect">
            <a:avLst/>
          </a:prstGeom>
        </p:spPr>
      </p:pic>
    </p:spTree>
    <p:extLst>
      <p:ext uri="{BB962C8B-B14F-4D97-AF65-F5344CB8AC3E}">
        <p14:creationId xmlns:p14="http://schemas.microsoft.com/office/powerpoint/2010/main" val="492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001D6D4D-DE62-675F-F197-2CB9A11D9444}"/>
              </a:ext>
            </a:extLst>
          </p:cNvPr>
          <p:cNvSpPr txBox="1"/>
          <p:nvPr/>
        </p:nvSpPr>
        <p:spPr>
          <a:xfrm>
            <a:off x="811306" y="1984670"/>
            <a:ext cx="10569387" cy="3569567"/>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8</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You are entering repeat content in your worksheet. After entering the content several times Excel offers the content as an automatic suggestion. What is this feature called?</a:t>
            </a:r>
            <a:endParaRPr lang="ar-EG" sz="2800" dirty="0">
              <a:solidFill>
                <a:srgbClr val="333333"/>
              </a:solidFill>
              <a:effectLst/>
              <a:latin typeface="Arial" panose="020B0604020202020204" pitchFamily="34" charset="0"/>
              <a:ea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Autocomplete</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Autofill</a:t>
            </a:r>
            <a:endParaRPr lang="ar-EG" sz="2400" dirty="0">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Calibri" panose="020F0502020204030204" pitchFamily="34" charset="0"/>
                <a:cs typeface="Arial" panose="020B0604020202020204" pitchFamily="34" charset="0"/>
              </a:rPr>
              <a:t>Autofit</a:t>
            </a:r>
            <a:endParaRPr lang="en-US" sz="2800" dirty="0"/>
          </a:p>
        </p:txBody>
      </p:sp>
    </p:spTree>
    <p:extLst>
      <p:ext uri="{BB962C8B-B14F-4D97-AF65-F5344CB8AC3E}">
        <p14:creationId xmlns:p14="http://schemas.microsoft.com/office/powerpoint/2010/main" val="23802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grpSp>
        <p:nvGrpSpPr>
          <p:cNvPr id="8" name="Group 7">
            <a:extLst>
              <a:ext uri="{FF2B5EF4-FFF2-40B4-BE49-F238E27FC236}">
                <a16:creationId xmlns:a16="http://schemas.microsoft.com/office/drawing/2014/main" id="{484CBABD-D68A-404C-ACE1-DB2EE96D6704}"/>
              </a:ext>
            </a:extLst>
          </p:cNvPr>
          <p:cNvGrpSpPr/>
          <p:nvPr/>
        </p:nvGrpSpPr>
        <p:grpSpPr>
          <a:xfrm>
            <a:off x="725254" y="1767140"/>
            <a:ext cx="10707094" cy="4350856"/>
            <a:chOff x="725254" y="1767140"/>
            <a:chExt cx="10707094" cy="4350856"/>
          </a:xfrm>
        </p:grpSpPr>
        <p:pic>
          <p:nvPicPr>
            <p:cNvPr id="5" name="Picture 4">
              <a:extLst>
                <a:ext uri="{FF2B5EF4-FFF2-40B4-BE49-F238E27FC236}">
                  <a16:creationId xmlns:a16="http://schemas.microsoft.com/office/drawing/2014/main" id="{390B0A9A-D95F-8B3B-AEFD-B68EE077AF89}"/>
                </a:ext>
              </a:extLst>
            </p:cNvPr>
            <p:cNvPicPr>
              <a:picLocks noChangeAspect="1"/>
            </p:cNvPicPr>
            <p:nvPr/>
          </p:nvPicPr>
          <p:blipFill>
            <a:blip r:embed="rId3"/>
            <a:stretch>
              <a:fillRect/>
            </a:stretch>
          </p:blipFill>
          <p:spPr>
            <a:xfrm>
              <a:off x="725254" y="1767140"/>
              <a:ext cx="10707094" cy="4350856"/>
            </a:xfrm>
            <a:prstGeom prst="rect">
              <a:avLst/>
            </a:prstGeom>
          </p:spPr>
        </p:pic>
        <p:sp>
          <p:nvSpPr>
            <p:cNvPr id="7" name="Rectangle 6">
              <a:extLst>
                <a:ext uri="{FF2B5EF4-FFF2-40B4-BE49-F238E27FC236}">
                  <a16:creationId xmlns:a16="http://schemas.microsoft.com/office/drawing/2014/main" id="{CF0042ED-62A2-5EC9-EEF7-69D652E1F909}"/>
                </a:ext>
              </a:extLst>
            </p:cNvPr>
            <p:cNvSpPr/>
            <p:nvPr/>
          </p:nvSpPr>
          <p:spPr>
            <a:xfrm>
              <a:off x="1317812" y="4214292"/>
              <a:ext cx="1819054"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361558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D21FA9-1EBA-A0CC-2460-5F85B8B53C80}"/>
              </a:ext>
            </a:extLst>
          </p:cNvPr>
          <p:cNvPicPr>
            <a:picLocks noChangeAspect="1"/>
          </p:cNvPicPr>
          <p:nvPr/>
        </p:nvPicPr>
        <p:blipFill>
          <a:blip r:embed="rId2"/>
          <a:stretch>
            <a:fillRect/>
          </a:stretch>
        </p:blipFill>
        <p:spPr>
          <a:xfrm>
            <a:off x="1218519" y="778073"/>
            <a:ext cx="9754961" cy="5801535"/>
          </a:xfrm>
          <a:prstGeom prst="rect">
            <a:avLst/>
          </a:prstGeom>
        </p:spPr>
      </p:pic>
      <p:sp>
        <p:nvSpPr>
          <p:cNvPr id="4" name="Rectangle 3">
            <a:extLst>
              <a:ext uri="{FF2B5EF4-FFF2-40B4-BE49-F238E27FC236}">
                <a16:creationId xmlns:a16="http://schemas.microsoft.com/office/drawing/2014/main" id="{CC2E05A6-D1C4-3F8B-B020-7BEE763AC66D}"/>
              </a:ext>
            </a:extLst>
          </p:cNvPr>
          <p:cNvSpPr/>
          <p:nvPr/>
        </p:nvSpPr>
        <p:spPr>
          <a:xfrm>
            <a:off x="326087" y="278392"/>
            <a:ext cx="3074560"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New Window</a:t>
            </a:r>
          </a:p>
        </p:txBody>
      </p:sp>
    </p:spTree>
    <p:extLst>
      <p:ext uri="{BB962C8B-B14F-4D97-AF65-F5344CB8AC3E}">
        <p14:creationId xmlns:p14="http://schemas.microsoft.com/office/powerpoint/2010/main" val="842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48B680AF-831C-5087-2DCD-70001E916CA9}"/>
              </a:ext>
            </a:extLst>
          </p:cNvPr>
          <p:cNvSpPr txBox="1"/>
          <p:nvPr/>
        </p:nvSpPr>
        <p:spPr>
          <a:xfrm>
            <a:off x="1012226" y="1885051"/>
            <a:ext cx="9763349" cy="3938899"/>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9</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You need to present a worksheet to your colleague. However, columns </a:t>
            </a:r>
            <a:r>
              <a:rPr lang="en-US" sz="2800" b="1" dirty="0">
                <a:solidFill>
                  <a:srgbClr val="333333"/>
                </a:solidFill>
                <a:effectLst/>
                <a:latin typeface="unset"/>
                <a:ea typeface="Times New Roman" panose="02020603050405020304" pitchFamily="18" charset="0"/>
                <a:cs typeface="Arial" panose="020B0604020202020204" pitchFamily="34" charset="0"/>
              </a:rPr>
              <a:t>D</a:t>
            </a:r>
            <a:r>
              <a:rPr lang="en-US" sz="2800" dirty="0">
                <a:solidFill>
                  <a:srgbClr val="333333"/>
                </a:solidFill>
                <a:effectLst/>
                <a:latin typeface="Arial" panose="020B0604020202020204" pitchFamily="34" charset="0"/>
                <a:ea typeface="Times New Roman" panose="02020603050405020304" pitchFamily="18" charset="0"/>
              </a:rPr>
              <a:t> and </a:t>
            </a:r>
            <a:r>
              <a:rPr lang="en-US" sz="2800" b="1" dirty="0">
                <a:solidFill>
                  <a:srgbClr val="333333"/>
                </a:solidFill>
                <a:effectLst/>
                <a:latin typeface="unset"/>
                <a:ea typeface="Times New Roman" panose="02020603050405020304" pitchFamily="18" charset="0"/>
                <a:cs typeface="Arial" panose="020B0604020202020204" pitchFamily="34" charset="0"/>
              </a:rPr>
              <a:t>E</a:t>
            </a:r>
            <a:r>
              <a:rPr lang="en-US" sz="2800" dirty="0">
                <a:solidFill>
                  <a:srgbClr val="333333"/>
                </a:solidFill>
                <a:effectLst/>
                <a:latin typeface="Arial" panose="020B0604020202020204" pitchFamily="34" charset="0"/>
                <a:ea typeface="Times New Roman" panose="02020603050405020304" pitchFamily="18" charset="0"/>
              </a:rPr>
              <a:t> contain confidential data that they cannot be privy to. What option on the </a:t>
            </a:r>
            <a:r>
              <a:rPr lang="en-US" sz="2800" b="1" dirty="0">
                <a:solidFill>
                  <a:srgbClr val="333333"/>
                </a:solidFill>
                <a:effectLst/>
                <a:latin typeface="unset"/>
                <a:ea typeface="Times New Roman" panose="02020603050405020304" pitchFamily="18" charset="0"/>
                <a:cs typeface="Arial" panose="020B0604020202020204" pitchFamily="34" charset="0"/>
              </a:rPr>
              <a:t>Home ribbon</a:t>
            </a:r>
            <a:r>
              <a:rPr lang="en-US" sz="2800" dirty="0">
                <a:solidFill>
                  <a:srgbClr val="333333"/>
                </a:solidFill>
                <a:effectLst/>
                <a:latin typeface="Arial" panose="020B0604020202020204" pitchFamily="34" charset="0"/>
                <a:ea typeface="Times New Roman" panose="02020603050405020304" pitchFamily="18" charset="0"/>
              </a:rPr>
              <a:t> can you use to hide these columns during the presentation?</a:t>
            </a:r>
            <a:endParaRPr lang="ar-EG" sz="2800" dirty="0">
              <a:solidFill>
                <a:srgbClr val="333333"/>
              </a:solidFill>
              <a:effectLst/>
              <a:latin typeface="Arial" panose="020B0604020202020204" pitchFamily="34"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Delete drop-down</a:t>
            </a:r>
            <a:r>
              <a:rPr lang="en-US" sz="280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Format drop-down</a:t>
            </a:r>
            <a:r>
              <a:rPr lang="en-US" sz="2800" dirty="0">
                <a:solidFill>
                  <a:srgbClr val="333333"/>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b="1" dirty="0">
                <a:solidFill>
                  <a:srgbClr val="333333"/>
                </a:solidFill>
                <a:effectLst/>
                <a:latin typeface="unset"/>
                <a:ea typeface="Times New Roman" panose="02020603050405020304" pitchFamily="18" charset="0"/>
                <a:cs typeface="Arial" panose="020B0604020202020204" pitchFamily="34" charset="0"/>
              </a:rPr>
              <a:t>Insert drop-down</a:t>
            </a:r>
            <a:r>
              <a:rPr lang="en-US" sz="280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0198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grpSp>
        <p:nvGrpSpPr>
          <p:cNvPr id="6" name="Group 5">
            <a:extLst>
              <a:ext uri="{FF2B5EF4-FFF2-40B4-BE49-F238E27FC236}">
                <a16:creationId xmlns:a16="http://schemas.microsoft.com/office/drawing/2014/main" id="{3DE94BD6-8A1D-49C0-480C-727EA6D6D72E}"/>
              </a:ext>
            </a:extLst>
          </p:cNvPr>
          <p:cNvGrpSpPr/>
          <p:nvPr/>
        </p:nvGrpSpPr>
        <p:grpSpPr>
          <a:xfrm>
            <a:off x="626081" y="1857155"/>
            <a:ext cx="11030010" cy="3978037"/>
            <a:chOff x="626081" y="1857155"/>
            <a:chExt cx="11030010" cy="3978037"/>
          </a:xfrm>
        </p:grpSpPr>
        <p:pic>
          <p:nvPicPr>
            <p:cNvPr id="5" name="Picture 4">
              <a:extLst>
                <a:ext uri="{FF2B5EF4-FFF2-40B4-BE49-F238E27FC236}">
                  <a16:creationId xmlns:a16="http://schemas.microsoft.com/office/drawing/2014/main" id="{3ECA53F6-2CC4-9471-52FB-67D6B48A232E}"/>
                </a:ext>
              </a:extLst>
            </p:cNvPr>
            <p:cNvPicPr>
              <a:picLocks noChangeAspect="1"/>
            </p:cNvPicPr>
            <p:nvPr/>
          </p:nvPicPr>
          <p:blipFill>
            <a:blip r:embed="rId3"/>
            <a:stretch>
              <a:fillRect/>
            </a:stretch>
          </p:blipFill>
          <p:spPr>
            <a:xfrm>
              <a:off x="626081" y="1857155"/>
              <a:ext cx="11030010" cy="3978037"/>
            </a:xfrm>
            <a:prstGeom prst="rect">
              <a:avLst/>
            </a:prstGeom>
          </p:spPr>
        </p:pic>
        <p:sp>
          <p:nvSpPr>
            <p:cNvPr id="4" name="Rectangle 3">
              <a:extLst>
                <a:ext uri="{FF2B5EF4-FFF2-40B4-BE49-F238E27FC236}">
                  <a16:creationId xmlns:a16="http://schemas.microsoft.com/office/drawing/2014/main" id="{152B9EF0-DD30-5FA3-C19A-E7BF777C0D5B}"/>
                </a:ext>
              </a:extLst>
            </p:cNvPr>
            <p:cNvSpPr/>
            <p:nvPr/>
          </p:nvSpPr>
          <p:spPr>
            <a:xfrm>
              <a:off x="1300797" y="4428565"/>
              <a:ext cx="1442403"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grpSp>
    </p:spTree>
    <p:extLst>
      <p:ext uri="{BB962C8B-B14F-4D97-AF65-F5344CB8AC3E}">
        <p14:creationId xmlns:p14="http://schemas.microsoft.com/office/powerpoint/2010/main" val="130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sp>
        <p:nvSpPr>
          <p:cNvPr id="5" name="TextBox 4">
            <a:extLst>
              <a:ext uri="{FF2B5EF4-FFF2-40B4-BE49-F238E27FC236}">
                <a16:creationId xmlns:a16="http://schemas.microsoft.com/office/drawing/2014/main" id="{7A691095-5FEC-D375-03AE-FA0EDAA82E4B}"/>
              </a:ext>
            </a:extLst>
          </p:cNvPr>
          <p:cNvSpPr txBox="1"/>
          <p:nvPr/>
        </p:nvSpPr>
        <p:spPr>
          <a:xfrm>
            <a:off x="716392" y="1874010"/>
            <a:ext cx="10588102" cy="4369786"/>
          </a:xfrm>
          <a:prstGeom prst="rect">
            <a:avLst/>
          </a:prstGeom>
          <a:noFill/>
        </p:spPr>
        <p:txBody>
          <a:bodyPr wrap="square">
            <a:spAutoFit/>
          </a:bodyPr>
          <a:lstStyle/>
          <a:p>
            <a:pPr>
              <a:lnSpc>
                <a:spcPct val="107000"/>
              </a:lnSpc>
              <a:spcBef>
                <a:spcPts val="200"/>
              </a:spcBef>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10</a:t>
            </a:r>
            <a:endPar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2800" dirty="0">
                <a:solidFill>
                  <a:srgbClr val="333333"/>
                </a:solidFill>
                <a:effectLst/>
                <a:latin typeface="Arial" panose="020B0604020202020204" pitchFamily="34" charset="0"/>
                <a:ea typeface="Times New Roman" panose="02020603050405020304" pitchFamily="18" charset="0"/>
              </a:rPr>
              <a:t>You enter numbers into a column. Your entries are displaying a different number of decimal places from those you intended. Where can you locate the increase and decrease decimal buttons to control the number of decimal places displayed?</a:t>
            </a:r>
            <a:endParaRPr lang="ar-EG" sz="2800" dirty="0">
              <a:solidFill>
                <a:srgbClr val="333333"/>
              </a:solidFill>
              <a:effectLst/>
              <a:latin typeface="Arial" panose="020B0604020202020204" pitchFamily="34"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In the </a:t>
            </a:r>
            <a:r>
              <a:rPr lang="en-US" sz="2800" b="1" dirty="0">
                <a:solidFill>
                  <a:srgbClr val="333333"/>
                </a:solidFill>
                <a:effectLst/>
                <a:latin typeface="unset"/>
                <a:ea typeface="Times New Roman" panose="02020603050405020304" pitchFamily="18" charset="0"/>
                <a:cs typeface="Arial" panose="020B0604020202020204" pitchFamily="34" charset="0"/>
              </a:rPr>
              <a:t>Alignment </a:t>
            </a:r>
            <a:r>
              <a:rPr lang="en-US" sz="2800" dirty="0">
                <a:solidFill>
                  <a:srgbClr val="333333"/>
                </a:solidFill>
                <a:effectLst/>
                <a:latin typeface="Arial" panose="020B0604020202020204" pitchFamily="34" charset="0"/>
                <a:ea typeface="Times New Roman" panose="02020603050405020304" pitchFamily="18" charset="0"/>
              </a:rPr>
              <a:t>group on the </a:t>
            </a:r>
            <a:r>
              <a:rPr lang="en-US" sz="2800" b="1" dirty="0">
                <a:solidFill>
                  <a:srgbClr val="333333"/>
                </a:solidFill>
                <a:effectLst/>
                <a:latin typeface="unset"/>
                <a:ea typeface="Times New Roman" panose="02020603050405020304" pitchFamily="18" charset="0"/>
                <a:cs typeface="Arial" panose="020B0604020202020204" pitchFamily="34" charset="0"/>
              </a:rPr>
              <a:t>Home ribbon</a:t>
            </a:r>
            <a:r>
              <a:rPr lang="en-US" sz="2800" dirty="0">
                <a:solidFill>
                  <a:srgbClr val="333333"/>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In the </a:t>
            </a:r>
            <a:r>
              <a:rPr lang="en-US" sz="2800" b="1" dirty="0">
                <a:solidFill>
                  <a:srgbClr val="333333"/>
                </a:solidFill>
                <a:effectLst/>
                <a:latin typeface="unset"/>
                <a:ea typeface="Times New Roman" panose="02020603050405020304" pitchFamily="18" charset="0"/>
                <a:cs typeface="Arial" panose="020B0604020202020204" pitchFamily="34" charset="0"/>
              </a:rPr>
              <a:t>Editing group</a:t>
            </a:r>
            <a:r>
              <a:rPr lang="en-US" sz="2800" dirty="0">
                <a:solidFill>
                  <a:srgbClr val="333333"/>
                </a:solidFill>
                <a:effectLst/>
                <a:latin typeface="Arial" panose="020B0604020202020204" pitchFamily="34" charset="0"/>
                <a:ea typeface="Times New Roman" panose="02020603050405020304" pitchFamily="18" charset="0"/>
              </a:rPr>
              <a:t> on the </a:t>
            </a:r>
            <a:r>
              <a:rPr lang="en-US" sz="2800" b="1" dirty="0">
                <a:solidFill>
                  <a:srgbClr val="333333"/>
                </a:solidFill>
                <a:effectLst/>
                <a:latin typeface="unset"/>
                <a:ea typeface="Times New Roman" panose="02020603050405020304" pitchFamily="18" charset="0"/>
                <a:cs typeface="Arial" panose="020B0604020202020204" pitchFamily="34" charset="0"/>
              </a:rPr>
              <a:t>Home ribbon</a:t>
            </a:r>
            <a:r>
              <a:rPr lang="en-US" sz="2800" dirty="0">
                <a:solidFill>
                  <a:srgbClr val="333333"/>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800100" lvl="1" indent="-342900">
              <a:buFont typeface="+mj-lt"/>
              <a:buAutoNum type="alphaUcPeriod"/>
            </a:pPr>
            <a:r>
              <a:rPr lang="en-US" sz="2800" dirty="0">
                <a:solidFill>
                  <a:srgbClr val="333333"/>
                </a:solidFill>
                <a:effectLst/>
                <a:latin typeface="Arial" panose="020B0604020202020204" pitchFamily="34" charset="0"/>
                <a:ea typeface="Times New Roman" panose="02020603050405020304" pitchFamily="18" charset="0"/>
              </a:rPr>
              <a:t>In the </a:t>
            </a:r>
            <a:r>
              <a:rPr lang="en-US" sz="2800" b="1" dirty="0">
                <a:solidFill>
                  <a:srgbClr val="333333"/>
                </a:solidFill>
                <a:effectLst/>
                <a:latin typeface="unset"/>
                <a:ea typeface="Times New Roman" panose="02020603050405020304" pitchFamily="18" charset="0"/>
                <a:cs typeface="Arial" panose="020B0604020202020204" pitchFamily="34" charset="0"/>
              </a:rPr>
              <a:t>Number</a:t>
            </a:r>
            <a:r>
              <a:rPr lang="en-US" sz="2800" dirty="0">
                <a:solidFill>
                  <a:srgbClr val="333333"/>
                </a:solidFill>
                <a:effectLst/>
                <a:latin typeface="Arial" panose="020B0604020202020204" pitchFamily="34" charset="0"/>
                <a:ea typeface="Times New Roman" panose="02020603050405020304" pitchFamily="18" charset="0"/>
              </a:rPr>
              <a:t> group on the </a:t>
            </a:r>
            <a:r>
              <a:rPr lang="en-US" sz="2800" b="1" dirty="0">
                <a:solidFill>
                  <a:srgbClr val="333333"/>
                </a:solidFill>
                <a:effectLst/>
                <a:latin typeface="unset"/>
                <a:ea typeface="Times New Roman" panose="02020603050405020304" pitchFamily="18" charset="0"/>
                <a:cs typeface="Arial" panose="020B0604020202020204" pitchFamily="34" charset="0"/>
              </a:rPr>
              <a:t>Home ribbon</a:t>
            </a:r>
            <a:r>
              <a:rPr lang="en-US" sz="2800" dirty="0">
                <a:solidFill>
                  <a:srgbClr val="333333"/>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a:r>
              <a:rPr lang="en-US" sz="2800" b="0" dirty="0">
                <a:solidFill>
                  <a:srgbClr val="333333"/>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158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013335" cy="1449371"/>
            <a:chOff x="166540" y="193249"/>
            <a:chExt cx="30133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271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blurRad="60007" dir="2000400" sy="-30000" kx="-800400" algn="bl" rotWithShape="0">
                      <a:prstClr val="black">
                        <a:alpha val="20000"/>
                      </a:prstClr>
                    </a:outerShdw>
                  </a:effectLst>
                </a:rPr>
                <a:t>2</a:t>
              </a:r>
            </a:p>
          </p:txBody>
        </p:sp>
      </p:grpSp>
      <p:pic>
        <p:nvPicPr>
          <p:cNvPr id="5" name="Picture 4">
            <a:extLst>
              <a:ext uri="{FF2B5EF4-FFF2-40B4-BE49-F238E27FC236}">
                <a16:creationId xmlns:a16="http://schemas.microsoft.com/office/drawing/2014/main" id="{097A8CF7-15A7-6AC4-FFFB-E906DDDA9BF1}"/>
              </a:ext>
            </a:extLst>
          </p:cNvPr>
          <p:cNvPicPr>
            <a:picLocks noChangeAspect="1"/>
          </p:cNvPicPr>
          <p:nvPr/>
        </p:nvPicPr>
        <p:blipFill>
          <a:blip r:embed="rId3"/>
          <a:stretch>
            <a:fillRect/>
          </a:stretch>
        </p:blipFill>
        <p:spPr>
          <a:xfrm>
            <a:off x="413736" y="1642618"/>
            <a:ext cx="11197280" cy="4305695"/>
          </a:xfrm>
          <a:prstGeom prst="rect">
            <a:avLst/>
          </a:prstGeom>
        </p:spPr>
      </p:pic>
      <p:sp>
        <p:nvSpPr>
          <p:cNvPr id="4" name="Rectangle 3">
            <a:extLst>
              <a:ext uri="{FF2B5EF4-FFF2-40B4-BE49-F238E27FC236}">
                <a16:creationId xmlns:a16="http://schemas.microsoft.com/office/drawing/2014/main" id="{7E27BF16-6E6C-E47B-7F62-ACDCC7F8E568}"/>
              </a:ext>
            </a:extLst>
          </p:cNvPr>
          <p:cNvSpPr/>
          <p:nvPr/>
        </p:nvSpPr>
        <p:spPr>
          <a:xfrm>
            <a:off x="1291832" y="4643725"/>
            <a:ext cx="1442403" cy="400110"/>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p>
        </p:txBody>
      </p:sp>
    </p:spTree>
    <p:extLst>
      <p:ext uri="{BB962C8B-B14F-4D97-AF65-F5344CB8AC3E}">
        <p14:creationId xmlns:p14="http://schemas.microsoft.com/office/powerpoint/2010/main" val="296101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Thank You Messages for Lectures and Presentations">
            <a:extLst>
              <a:ext uri="{FF2B5EF4-FFF2-40B4-BE49-F238E27FC236}">
                <a16:creationId xmlns:a16="http://schemas.microsoft.com/office/drawing/2014/main" id="{ACBEEE0B-4048-7162-914E-9F50594F48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436E25A-C259-B9EC-9F47-8A013988E2C9}"/>
              </a:ext>
            </a:extLst>
          </p:cNvPr>
          <p:cNvPicPr>
            <a:picLocks noChangeAspect="1"/>
          </p:cNvPicPr>
          <p:nvPr/>
        </p:nvPicPr>
        <p:blipFill>
          <a:blip r:embed="rId2"/>
          <a:stretch>
            <a:fillRect/>
          </a:stretch>
        </p:blipFill>
        <p:spPr>
          <a:xfrm>
            <a:off x="3471496" y="409153"/>
            <a:ext cx="5249008" cy="6039693"/>
          </a:xfrm>
          <a:prstGeom prst="rect">
            <a:avLst/>
          </a:prstGeom>
        </p:spPr>
      </p:pic>
    </p:spTree>
    <p:extLst>
      <p:ext uri="{BB962C8B-B14F-4D97-AF65-F5344CB8AC3E}">
        <p14:creationId xmlns:p14="http://schemas.microsoft.com/office/powerpoint/2010/main" val="281841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40547-0AD3-CBA6-7852-87DC6DA07E85}"/>
              </a:ext>
            </a:extLst>
          </p:cNvPr>
          <p:cNvPicPr>
            <a:picLocks noChangeAspect="1"/>
          </p:cNvPicPr>
          <p:nvPr/>
        </p:nvPicPr>
        <p:blipFill>
          <a:blip r:embed="rId2"/>
          <a:stretch>
            <a:fillRect/>
          </a:stretch>
        </p:blipFill>
        <p:spPr>
          <a:xfrm>
            <a:off x="1454090" y="892389"/>
            <a:ext cx="9774014" cy="5687219"/>
          </a:xfrm>
          <a:prstGeom prst="rect">
            <a:avLst/>
          </a:prstGeom>
        </p:spPr>
      </p:pic>
      <p:sp>
        <p:nvSpPr>
          <p:cNvPr id="4" name="Rectangle 3">
            <a:extLst>
              <a:ext uri="{FF2B5EF4-FFF2-40B4-BE49-F238E27FC236}">
                <a16:creationId xmlns:a16="http://schemas.microsoft.com/office/drawing/2014/main" id="{DA58EDB6-BFF4-183E-E13F-1877DEC89294}"/>
              </a:ext>
            </a:extLst>
          </p:cNvPr>
          <p:cNvSpPr/>
          <p:nvPr/>
        </p:nvSpPr>
        <p:spPr>
          <a:xfrm>
            <a:off x="686122" y="278392"/>
            <a:ext cx="2354492" cy="707886"/>
          </a:xfrm>
          <a:prstGeom prst="rect">
            <a:avLst/>
          </a:prstGeom>
          <a:noFill/>
        </p:spPr>
        <p:txBody>
          <a:bodyPr wrap="none" lIns="91440" tIns="45720" rIns="91440" bIns="45720">
            <a:spAutoFit/>
          </a:bodyPr>
          <a:lstStyle/>
          <a:p>
            <a:pPr algn="ctr"/>
            <a:r>
              <a:rPr lang="en-US" sz="4000" b="1" dirty="0">
                <a:ln w="0"/>
                <a:solidFill>
                  <a:schemeClr val="accent1"/>
                </a:solidFill>
                <a:effectLst>
                  <a:outerShdw blurRad="38100" dist="25400" dir="5400000" algn="ctr" rotWithShape="0">
                    <a:srgbClr val="6E747A">
                      <a:alpha val="43000"/>
                    </a:srgbClr>
                  </a:outerShdw>
                </a:effectLst>
              </a:rPr>
              <a:t>Name Box</a:t>
            </a:r>
          </a:p>
        </p:txBody>
      </p:sp>
    </p:spTree>
    <p:extLst>
      <p:ext uri="{BB962C8B-B14F-4D97-AF65-F5344CB8AC3E}">
        <p14:creationId xmlns:p14="http://schemas.microsoft.com/office/powerpoint/2010/main" val="26547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 Free computer icons">
            <a:extLst>
              <a:ext uri="{FF2B5EF4-FFF2-40B4-BE49-F238E27FC236}">
                <a16:creationId xmlns:a16="http://schemas.microsoft.com/office/drawing/2014/main" id="{93EEA3AC-B5C9-B068-D603-16BECA95C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439" y="0"/>
            <a:ext cx="2572732" cy="2572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12E21E-AEB5-3FA8-105F-39C3904A55F7}"/>
              </a:ext>
            </a:extLst>
          </p:cNvPr>
          <p:cNvSpPr/>
          <p:nvPr/>
        </p:nvSpPr>
        <p:spPr>
          <a:xfrm>
            <a:off x="843709" y="421525"/>
            <a:ext cx="5171609" cy="1569660"/>
          </a:xfrm>
          <a:prstGeom prst="rect">
            <a:avLst/>
          </a:prstGeom>
          <a:noFill/>
        </p:spPr>
        <p:txBody>
          <a:bodyPr wrap="none" lIns="91440" tIns="45720" rIns="91440" bIns="45720">
            <a:spAutoFit/>
          </a:bodyPr>
          <a:lstStyle/>
          <a:p>
            <a:pPr algn="ctr"/>
            <a:r>
              <a:rPr lang="en-US" sz="9600" b="1" dirty="0">
                <a:ln w="0"/>
                <a:solidFill>
                  <a:schemeClr val="accent1"/>
                </a:solidFill>
                <a:effectLst>
                  <a:outerShdw blurRad="38100" dist="25400" dir="5400000" algn="ctr" rotWithShape="0">
                    <a:srgbClr val="6E747A">
                      <a:alpha val="43000"/>
                    </a:srgbClr>
                  </a:outerShdw>
                </a:effectLst>
              </a:rPr>
              <a:t>Demo 2 A</a:t>
            </a:r>
          </a:p>
        </p:txBody>
      </p:sp>
      <p:sp>
        <p:nvSpPr>
          <p:cNvPr id="4" name="TextBox 3">
            <a:extLst>
              <a:ext uri="{FF2B5EF4-FFF2-40B4-BE49-F238E27FC236}">
                <a16:creationId xmlns:a16="http://schemas.microsoft.com/office/drawing/2014/main" id="{B0D1E19E-155A-A964-8B9E-514EA88BD305}"/>
              </a:ext>
            </a:extLst>
          </p:cNvPr>
          <p:cNvSpPr txBox="1"/>
          <p:nvPr/>
        </p:nvSpPr>
        <p:spPr>
          <a:xfrm>
            <a:off x="2093259" y="2966428"/>
            <a:ext cx="8005482" cy="180607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lnSpc>
                <a:spcPct val="107000"/>
              </a:lnSpc>
              <a:spcAft>
                <a:spcPts val="800"/>
              </a:spcAft>
              <a:defRPr sz="5400" b="1">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defRPr>
            </a:lvl1pPr>
          </a:lstStyle>
          <a:p>
            <a:r>
              <a:rPr lang="en-US" dirty="0"/>
              <a:t>Navigations and Editing Features</a:t>
            </a:r>
          </a:p>
        </p:txBody>
      </p:sp>
    </p:spTree>
    <p:extLst>
      <p:ext uri="{BB962C8B-B14F-4D97-AF65-F5344CB8AC3E}">
        <p14:creationId xmlns:p14="http://schemas.microsoft.com/office/powerpoint/2010/main" val="1533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E15C4-1EF5-7C5F-9E20-517A0C4D6F53}"/>
              </a:ext>
            </a:extLst>
          </p:cNvPr>
          <p:cNvSpPr txBox="1"/>
          <p:nvPr/>
        </p:nvSpPr>
        <p:spPr>
          <a:xfrm>
            <a:off x="1308848" y="1076137"/>
            <a:ext cx="9368118" cy="4009111"/>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2-1</a:t>
            </a:r>
          </a:p>
          <a:p>
            <a:r>
              <a:rPr lang="en-US" sz="2400" dirty="0">
                <a:effectLst/>
                <a:latin typeface="Arial" panose="020B0604020202020204" pitchFamily="34" charset="0"/>
                <a:ea typeface="Calibri" panose="020F0502020204030204" pitchFamily="34" charset="0"/>
                <a:cs typeface="Arial" panose="020B0604020202020204" pitchFamily="34" charset="0"/>
              </a:rPr>
              <a:t>While editing the Adventure Works file, you turn the first visible row and column in the spreadsheet static. Which one of the following options do you use to complete this task?</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A.	Freeze First Column</a:t>
            </a:r>
          </a:p>
          <a:p>
            <a:pPr marL="342900" indent="-34290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B.	Freeze Top Row</a:t>
            </a:r>
          </a:p>
          <a:p>
            <a:pPr marL="342900" indent="-34290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C.	Freeze Panes</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What is a good question? | Dragonfly Training">
            <a:extLst>
              <a:ext uri="{FF2B5EF4-FFF2-40B4-BE49-F238E27FC236}">
                <a16:creationId xmlns:a16="http://schemas.microsoft.com/office/drawing/2014/main" id="{2F67936F-EF2E-848A-A7EA-0227DAEA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9" y="62755"/>
            <a:ext cx="1982861" cy="198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B6E4725-A849-F61E-2D5C-F53C55369C2C}"/>
              </a:ext>
            </a:extLst>
          </p:cNvPr>
          <p:cNvGrpSpPr/>
          <p:nvPr/>
        </p:nvGrpSpPr>
        <p:grpSpPr>
          <a:xfrm>
            <a:off x="191679" y="2008094"/>
            <a:ext cx="11836923" cy="4280819"/>
            <a:chOff x="191679" y="1489436"/>
            <a:chExt cx="11836923" cy="3893270"/>
          </a:xfrm>
        </p:grpSpPr>
        <p:pic>
          <p:nvPicPr>
            <p:cNvPr id="2" name="Picture 1" descr="A screenshot of a computer&#10;&#10;Description automatically generated">
              <a:extLst>
                <a:ext uri="{FF2B5EF4-FFF2-40B4-BE49-F238E27FC236}">
                  <a16:creationId xmlns:a16="http://schemas.microsoft.com/office/drawing/2014/main" id="{E6B404AC-4780-ECE8-DB93-A03E75309CD1}"/>
                </a:ext>
              </a:extLst>
            </p:cNvPr>
            <p:cNvPicPr>
              <a:picLocks noChangeAspect="1"/>
            </p:cNvPicPr>
            <p:nvPr/>
          </p:nvPicPr>
          <p:blipFill>
            <a:blip r:embed="rId2"/>
            <a:stretch>
              <a:fillRect/>
            </a:stretch>
          </p:blipFill>
          <p:spPr>
            <a:xfrm>
              <a:off x="311084" y="1489436"/>
              <a:ext cx="11717518" cy="3893270"/>
            </a:xfrm>
            <a:prstGeom prst="rect">
              <a:avLst/>
            </a:prstGeom>
          </p:spPr>
        </p:pic>
        <p:sp>
          <p:nvSpPr>
            <p:cNvPr id="4" name="Rectangle 3">
              <a:extLst>
                <a:ext uri="{FF2B5EF4-FFF2-40B4-BE49-F238E27FC236}">
                  <a16:creationId xmlns:a16="http://schemas.microsoft.com/office/drawing/2014/main" id="{F91DECC6-16A0-8B27-AE57-19BEF32BCD4F}"/>
                </a:ext>
              </a:extLst>
            </p:cNvPr>
            <p:cNvSpPr/>
            <p:nvPr/>
          </p:nvSpPr>
          <p:spPr>
            <a:xfrm>
              <a:off x="191679" y="4171406"/>
              <a:ext cx="149089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pic>
        <p:nvPicPr>
          <p:cNvPr id="3" name="Picture 2" descr="Small person and word ANSWER. Stock Photo by ©rukanoga 26677269">
            <a:extLst>
              <a:ext uri="{FF2B5EF4-FFF2-40B4-BE49-F238E27FC236}">
                <a16:creationId xmlns:a16="http://schemas.microsoft.com/office/drawing/2014/main" id="{7F6EFEB7-218D-B703-396A-EC74E53E5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795" y="246356"/>
            <a:ext cx="1637121" cy="163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8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1728</Words>
  <Application>Microsoft Office PowerPoint</Application>
  <PresentationFormat>Widescreen</PresentationFormat>
  <Paragraphs>221</Paragraphs>
  <Slides>54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Arial</vt:lpstr>
      <vt:lpstr>Arial Black</vt:lpstr>
      <vt:lpstr>Calibri</vt:lpstr>
      <vt:lpstr>Calibri Light</vt:lpstr>
      <vt:lpstr>MV Boli</vt:lpstr>
      <vt:lpstr>Open Sans</vt:lpstr>
      <vt:lpstr>Source Sans Pro</vt:lpstr>
      <vt:lpstr>Times New Roman</vt:lpstr>
      <vt:lpstr>unset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2A:  Sorting data.</vt:lpstr>
      <vt:lpstr>PowerPoint Presentation</vt:lpstr>
      <vt:lpstr>PowerPoint Presentation</vt:lpstr>
      <vt:lpstr>PowerPoint Presentation</vt:lpstr>
      <vt:lpstr>PowerPoint Presentation</vt:lpstr>
      <vt:lpstr>PowerPoint Presentation</vt:lpstr>
      <vt:lpstr>PowerPoint Presentation</vt:lpstr>
      <vt:lpstr>Exercise 2B:  Filtering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Fawzy</dc:creator>
  <cp:lastModifiedBy>Said Fawzy</cp:lastModifiedBy>
  <cp:revision>83</cp:revision>
  <dcterms:created xsi:type="dcterms:W3CDTF">2023-05-21T05:44:35Z</dcterms:created>
  <dcterms:modified xsi:type="dcterms:W3CDTF">2023-11-02T08:43:17Z</dcterms:modified>
</cp:coreProperties>
</file>